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79" r:id="rId5"/>
    <p:sldId id="259" r:id="rId6"/>
    <p:sldId id="260" r:id="rId7"/>
    <p:sldId id="261" r:id="rId8"/>
    <p:sldId id="262" r:id="rId9"/>
    <p:sldId id="263" r:id="rId10"/>
    <p:sldId id="281" r:id="rId11"/>
    <p:sldId id="277" r:id="rId12"/>
    <p:sldId id="265" r:id="rId13"/>
    <p:sldId id="266" r:id="rId14"/>
    <p:sldId id="267" r:id="rId15"/>
    <p:sldId id="268" r:id="rId16"/>
    <p:sldId id="269" r:id="rId17"/>
    <p:sldId id="276" r:id="rId18"/>
    <p:sldId id="270" r:id="rId19"/>
    <p:sldId id="271" r:id="rId20"/>
    <p:sldId id="272" r:id="rId21"/>
    <p:sldId id="273" r:id="rId22"/>
    <p:sldId id="274" r:id="rId23"/>
    <p:sldId id="275" r:id="rId24"/>
    <p:sldId id="283" r:id="rId25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86" d="100"/>
          <a:sy n="86" d="100"/>
        </p:scale>
        <p:origin x="470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6246BC0-72B1-4B37-982E-31D32F2BE7B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D5EDD33C-A7D7-4AA6-A63B-83E59BE232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51976E95-4CC2-4792-9755-00C56D3AAC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746BB-C087-45B8-90AB-4FB10B8A20F3}" type="datetimeFigureOut">
              <a:rPr lang="hr-HR" smtClean="0"/>
              <a:t>23.11.2021.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3530034B-5ECF-44C4-8875-86A607CE48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B4AE7434-6798-4162-B184-87C86716D5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73CDC-B17A-4078-A448-715F1F39ED1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117439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380834D-A930-4D14-8205-75E628A300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672C4EE6-9512-4A8D-95F2-4264BF6DC2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1FEB0D94-3ACD-448B-A935-4316EB74DB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746BB-C087-45B8-90AB-4FB10B8A20F3}" type="datetimeFigureOut">
              <a:rPr lang="hr-HR" smtClean="0"/>
              <a:t>23.11.2021.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D469F935-8990-4D9C-A1C1-1562F5F5C9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EAC62E5D-9D4C-4D61-888D-333B1900B1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73CDC-B17A-4078-A448-715F1F39ED1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07243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>
            <a:extLst>
              <a:ext uri="{FF2B5EF4-FFF2-40B4-BE49-F238E27FC236}">
                <a16:creationId xmlns:a16="http://schemas.microsoft.com/office/drawing/2014/main" id="{999B4A2A-A1BC-4807-9451-A87562FD897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F62B2230-280A-4FBE-9543-BAC91416F4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448E0541-A084-4AE3-B449-3B3837A7EE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746BB-C087-45B8-90AB-4FB10B8A20F3}" type="datetimeFigureOut">
              <a:rPr lang="hr-HR" smtClean="0"/>
              <a:t>23.11.2021.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0A78B08A-5200-4427-8C70-20EC5D8009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EB32EF41-F1BF-470B-8BD8-E1A3C549D3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73CDC-B17A-4078-A448-715F1F39ED1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066421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584B923-B7A7-4995-B2C3-EEEF70B3F7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4DAD2401-E061-40E1-9C06-7738CD1238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67B7AAB4-0990-4664-A644-7A4F414830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746BB-C087-45B8-90AB-4FB10B8A20F3}" type="datetimeFigureOut">
              <a:rPr lang="hr-HR" smtClean="0"/>
              <a:t>23.11.2021.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95323F88-AF11-448E-9CD4-A4518DF60C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039A176C-2459-49D5-9D83-1BA5C054E2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73CDC-B17A-4078-A448-715F1F39ED1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165826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E99D912-3610-4859-83D0-8DDD9EA017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4002D901-8E9D-4AB4-8686-AE01EA0E52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C8097213-E61F-47A3-BDD3-283E7EC2BB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746BB-C087-45B8-90AB-4FB10B8A20F3}" type="datetimeFigureOut">
              <a:rPr lang="hr-HR" smtClean="0"/>
              <a:t>23.11.2021.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8D9BA0EB-A960-43C1-A682-9BF5CA50FB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CA0181F3-6185-4A07-B736-4368088073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73CDC-B17A-4078-A448-715F1F39ED1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67688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A4055CB-0338-4B63-97C1-E9B34FCB4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A10B4E93-1DC6-4224-801B-0F00EB07513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345BB5C2-91B7-4946-8E37-F973D0297B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8096125D-D705-4EC7-9CAE-6869CD1A2A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746BB-C087-45B8-90AB-4FB10B8A20F3}" type="datetimeFigureOut">
              <a:rPr lang="hr-HR" smtClean="0"/>
              <a:t>23.11.2021.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0074E7E3-EE48-4215-9475-3E51EF9016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F5AF8218-4BD3-4E44-A921-01A78A0777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73CDC-B17A-4078-A448-715F1F39ED1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244500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A3588F0-7FD5-45E2-A641-E683B284FC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F58ADB9C-1EA9-468D-889C-BFF29947EC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3FF2D5B2-F2A8-41D4-9289-B1BB6E8B82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5" name="Rezervirano mjesto teksta 4">
            <a:extLst>
              <a:ext uri="{FF2B5EF4-FFF2-40B4-BE49-F238E27FC236}">
                <a16:creationId xmlns:a16="http://schemas.microsoft.com/office/drawing/2014/main" id="{6D7A15C6-6690-4FB6-BC0A-2FDBA419B5B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Rezervirano mjesto sadržaja 5">
            <a:extLst>
              <a:ext uri="{FF2B5EF4-FFF2-40B4-BE49-F238E27FC236}">
                <a16:creationId xmlns:a16="http://schemas.microsoft.com/office/drawing/2014/main" id="{B784C575-0FC7-4CB0-BB29-6836FAFA4B1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7" name="Rezervirano mjesto datuma 6">
            <a:extLst>
              <a:ext uri="{FF2B5EF4-FFF2-40B4-BE49-F238E27FC236}">
                <a16:creationId xmlns:a16="http://schemas.microsoft.com/office/drawing/2014/main" id="{0DB34E29-1484-4D88-8079-20C3766A72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746BB-C087-45B8-90AB-4FB10B8A20F3}" type="datetimeFigureOut">
              <a:rPr lang="hr-HR" smtClean="0"/>
              <a:t>23.11.2021.</a:t>
            </a:fld>
            <a:endParaRPr lang="hr-HR"/>
          </a:p>
        </p:txBody>
      </p:sp>
      <p:sp>
        <p:nvSpPr>
          <p:cNvPr id="8" name="Rezervirano mjesto podnožja 7">
            <a:extLst>
              <a:ext uri="{FF2B5EF4-FFF2-40B4-BE49-F238E27FC236}">
                <a16:creationId xmlns:a16="http://schemas.microsoft.com/office/drawing/2014/main" id="{9921D917-D116-4AFC-B093-DF62CD99E1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>
            <a:extLst>
              <a:ext uri="{FF2B5EF4-FFF2-40B4-BE49-F238E27FC236}">
                <a16:creationId xmlns:a16="http://schemas.microsoft.com/office/drawing/2014/main" id="{0DA2C0A8-34E0-469A-96B3-9DE7D383F4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73CDC-B17A-4078-A448-715F1F39ED1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05818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CA03C4E-819F-4E15-978A-844C94D452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datuma 2">
            <a:extLst>
              <a:ext uri="{FF2B5EF4-FFF2-40B4-BE49-F238E27FC236}">
                <a16:creationId xmlns:a16="http://schemas.microsoft.com/office/drawing/2014/main" id="{C86072D6-BCDD-46BC-B2D5-06304C58F8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746BB-C087-45B8-90AB-4FB10B8A20F3}" type="datetimeFigureOut">
              <a:rPr lang="hr-HR" smtClean="0"/>
              <a:t>23.11.2021.</a:t>
            </a:fld>
            <a:endParaRPr lang="hr-HR"/>
          </a:p>
        </p:txBody>
      </p:sp>
      <p:sp>
        <p:nvSpPr>
          <p:cNvPr id="4" name="Rezervirano mjesto podnožja 3">
            <a:extLst>
              <a:ext uri="{FF2B5EF4-FFF2-40B4-BE49-F238E27FC236}">
                <a16:creationId xmlns:a16="http://schemas.microsoft.com/office/drawing/2014/main" id="{FBA81E09-E17E-464B-87DE-3D5510D579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>
            <a:extLst>
              <a:ext uri="{FF2B5EF4-FFF2-40B4-BE49-F238E27FC236}">
                <a16:creationId xmlns:a16="http://schemas.microsoft.com/office/drawing/2014/main" id="{28AB591A-1ABC-49A0-A83A-A597A62E95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73CDC-B17A-4078-A448-715F1F39ED1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88654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>
            <a:extLst>
              <a:ext uri="{FF2B5EF4-FFF2-40B4-BE49-F238E27FC236}">
                <a16:creationId xmlns:a16="http://schemas.microsoft.com/office/drawing/2014/main" id="{103EBF83-948F-44C5-8115-9FAA06621A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746BB-C087-45B8-90AB-4FB10B8A20F3}" type="datetimeFigureOut">
              <a:rPr lang="hr-HR" smtClean="0"/>
              <a:t>23.11.2021.</a:t>
            </a:fld>
            <a:endParaRPr lang="hr-HR"/>
          </a:p>
        </p:txBody>
      </p:sp>
      <p:sp>
        <p:nvSpPr>
          <p:cNvPr id="3" name="Rezervirano mjesto podnožja 2">
            <a:extLst>
              <a:ext uri="{FF2B5EF4-FFF2-40B4-BE49-F238E27FC236}">
                <a16:creationId xmlns:a16="http://schemas.microsoft.com/office/drawing/2014/main" id="{AC7D4C15-0849-4FCF-B6ED-1FCFA56895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>
            <a:extLst>
              <a:ext uri="{FF2B5EF4-FFF2-40B4-BE49-F238E27FC236}">
                <a16:creationId xmlns:a16="http://schemas.microsoft.com/office/drawing/2014/main" id="{DC0283A1-2043-40F9-B30C-D4EB7733C0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73CDC-B17A-4078-A448-715F1F39ED1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444080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2533861-F3CF-4E9F-BC21-262196C305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69C0FF9C-71C2-4517-9522-1D760BC739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6E8EBD4C-67ED-46A5-8158-6DB70072A6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48A28E72-C8FB-44A2-9138-5D5245FF2C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746BB-C087-45B8-90AB-4FB10B8A20F3}" type="datetimeFigureOut">
              <a:rPr lang="hr-HR" smtClean="0"/>
              <a:t>23.11.2021.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439ACC1F-7DDF-4473-9F28-33FBB9EDE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A1B203EE-FFE6-4142-BD0B-8CE7192E5A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73CDC-B17A-4078-A448-715F1F39ED1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260728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C797EC2-CB87-4D97-9551-F1A9D8ED89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like 2">
            <a:extLst>
              <a:ext uri="{FF2B5EF4-FFF2-40B4-BE49-F238E27FC236}">
                <a16:creationId xmlns:a16="http://schemas.microsoft.com/office/drawing/2014/main" id="{2C7A9A81-58C6-4302-9729-65AC254B13B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B999153E-C696-4E1B-AD46-2D9F39A85B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C593B6DC-5DDD-492B-8E09-693CEE5CF5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746BB-C087-45B8-90AB-4FB10B8A20F3}" type="datetimeFigureOut">
              <a:rPr lang="hr-HR" smtClean="0"/>
              <a:t>23.11.2021.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1C8ED90A-BC86-4011-A343-41ECBE7A8B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93731DE4-3804-4078-A5FE-5FFF2EBE67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73CDC-B17A-4078-A448-715F1F39ED1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278793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>
            <a:extLst>
              <a:ext uri="{FF2B5EF4-FFF2-40B4-BE49-F238E27FC236}">
                <a16:creationId xmlns:a16="http://schemas.microsoft.com/office/drawing/2014/main" id="{67CA8D24-6E0E-4813-95E2-DF74194A93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959B119B-1CA6-4ECC-A667-FC1F2C093A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CB7252A0-EE91-4477-A3AA-7BAF210DD87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746BB-C087-45B8-90AB-4FB10B8A20F3}" type="datetimeFigureOut">
              <a:rPr lang="hr-HR" smtClean="0"/>
              <a:t>23.11.2021.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272088CC-8CC0-4EFD-8177-849A9D6EC8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496C55DA-2C0B-4B2E-98F5-94F6A898C10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173CDC-B17A-4078-A448-715F1F39ED1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647422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instagram.com/genially_official/" TargetMode="External"/><Relationship Id="rId3" Type="http://schemas.openxmlformats.org/officeDocument/2006/relationships/hyperlink" Target="https://www.linkedin.com/company/geniallyofficial/" TargetMode="External"/><Relationship Id="rId7" Type="http://schemas.openxmlformats.org/officeDocument/2006/relationships/hyperlink" Target="https://dribbble.com/Geniallyofficial" TargetMode="External"/><Relationship Id="rId2" Type="http://schemas.openxmlformats.org/officeDocument/2006/relationships/hyperlink" Target="https://genial.ly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www.pinterest.es/geniallyofficial/" TargetMode="External"/><Relationship Id="rId5" Type="http://schemas.openxmlformats.org/officeDocument/2006/relationships/hyperlink" Target="https://twitter.com/genially_en/" TargetMode="External"/><Relationship Id="rId10" Type="http://schemas.openxmlformats.org/officeDocument/2006/relationships/hyperlink" Target="https://www.tiktok.com/@genially_official/" TargetMode="External"/><Relationship Id="rId4" Type="http://schemas.openxmlformats.org/officeDocument/2006/relationships/hyperlink" Target="https://www.facebook.com/Geniallyofficial/" TargetMode="External"/><Relationship Id="rId9" Type="http://schemas.openxmlformats.org/officeDocument/2006/relationships/hyperlink" Target="https://www.youtube.com/channel/UCtq6w3zpUc5tQYEC6Q8pImg" TargetMode="Externa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104A936-BE5C-4A74-9A16-D05CCED1DEF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hr-HR" sz="2800" b="1" i="0" dirty="0">
                <a:solidFill>
                  <a:srgbClr val="242424"/>
                </a:solidFill>
                <a:effectLst/>
                <a:latin typeface="Aharoni" panose="02010803020104030203" pitchFamily="2" charset="-79"/>
                <a:cs typeface="Aharoni" panose="02010803020104030203" pitchFamily="2" charset="-79"/>
              </a:rPr>
              <a:t>Smjernice za rad učitelja i nastavnika hrvatskoga jezika Istarske, Karlovačke, Ličko-senjske, Primorsko-goranske, Šibensko-kninske i Zadarske županije u školskoj godini 2021./2022.</a:t>
            </a:r>
            <a:endParaRPr lang="hr-HR" sz="28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E78713C4-BDB0-4A39-BF25-0491F37B07A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hr-HR" dirty="0"/>
              <a:t>Županijsko stručno vijeće učitelja/</a:t>
            </a:r>
            <a:r>
              <a:rPr lang="hr-HR" dirty="0" err="1"/>
              <a:t>ca</a:t>
            </a:r>
            <a:r>
              <a:rPr lang="hr-HR" dirty="0"/>
              <a:t> Hrvatskoga jezika Ličko –senjske županije</a:t>
            </a:r>
          </a:p>
          <a:p>
            <a:r>
              <a:rPr lang="hr-HR" dirty="0"/>
              <a:t>Otočac, 24. studenoga 2021.</a:t>
            </a:r>
          </a:p>
          <a:p>
            <a:r>
              <a:rPr lang="hr-HR" dirty="0"/>
              <a:t>Dragocjenka Bilović</a:t>
            </a:r>
          </a:p>
        </p:txBody>
      </p:sp>
    </p:spTree>
    <p:extLst>
      <p:ext uri="{BB962C8B-B14F-4D97-AF65-F5344CB8AC3E}">
        <p14:creationId xmlns:p14="http://schemas.microsoft.com/office/powerpoint/2010/main" val="16818088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niOkvir 2">
            <a:extLst>
              <a:ext uri="{FF2B5EF4-FFF2-40B4-BE49-F238E27FC236}">
                <a16:creationId xmlns:a16="http://schemas.microsoft.com/office/drawing/2014/main" id="{3E0A5AB5-4984-44C8-89B5-2144029EEBEE}"/>
              </a:ext>
            </a:extLst>
          </p:cNvPr>
          <p:cNvSpPr txBox="1"/>
          <p:nvPr/>
        </p:nvSpPr>
        <p:spPr>
          <a:xfrm>
            <a:off x="124286" y="-124287"/>
            <a:ext cx="11505461" cy="67403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fontAlgn="base"/>
            <a:br>
              <a:rPr lang="hr-HR" b="1" i="0" dirty="0">
                <a:solidFill>
                  <a:srgbClr val="0D4D72"/>
                </a:solidFill>
                <a:effectLst/>
                <a:latin typeface="Scope One"/>
              </a:rPr>
            </a:br>
            <a:r>
              <a:rPr lang="hr-HR" b="1" i="0" dirty="0">
                <a:solidFill>
                  <a:srgbClr val="0D4D72"/>
                </a:solidFill>
                <a:effectLst/>
                <a:latin typeface="Scope One"/>
              </a:rPr>
              <a:t>Vrednovanje učeničkih postignuća (bilješke opisnoga praćenja i zaključna ocjena)</a:t>
            </a:r>
            <a:endParaRPr lang="hr-HR" b="0" i="0" dirty="0">
              <a:solidFill>
                <a:srgbClr val="0D4D72"/>
              </a:solidFill>
              <a:effectLst/>
              <a:latin typeface="Scope One"/>
            </a:endParaRPr>
          </a:p>
          <a:p>
            <a:pPr algn="l" fontAlgn="base"/>
            <a:r>
              <a:rPr lang="hr-HR" b="0" i="0" dirty="0">
                <a:solidFill>
                  <a:srgbClr val="666666"/>
                </a:solidFill>
                <a:effectLst/>
                <a:latin typeface="Scope One"/>
              </a:rPr>
              <a:t>Što je vrednovanje?</a:t>
            </a:r>
            <a:br>
              <a:rPr lang="hr-HR" b="0" i="0" dirty="0">
                <a:solidFill>
                  <a:srgbClr val="666666"/>
                </a:solidFill>
                <a:effectLst/>
                <a:latin typeface="Scope One"/>
              </a:rPr>
            </a:br>
            <a:r>
              <a:rPr lang="hr-HR" b="1" i="0" dirty="0">
                <a:solidFill>
                  <a:srgbClr val="232323"/>
                </a:solidFill>
                <a:effectLst/>
                <a:latin typeface="Scope One"/>
              </a:rPr>
              <a:t>- prikupljanje podataka</a:t>
            </a:r>
            <a:r>
              <a:rPr lang="hr-HR" b="0" i="0" dirty="0">
                <a:solidFill>
                  <a:srgbClr val="232323"/>
                </a:solidFill>
                <a:effectLst/>
                <a:latin typeface="Scope One"/>
              </a:rPr>
              <a:t> u procesu učenja i postignutoj razini ostvarenosti odgojno-obrazovnih ishoda,  znanjima, vještinama, sposobnostima, samostalnosti, odgovornosti...</a:t>
            </a:r>
          </a:p>
          <a:p>
            <a:pPr algn="l" fontAlgn="base"/>
            <a:r>
              <a:rPr lang="hr-HR" dirty="0">
                <a:solidFill>
                  <a:srgbClr val="232323"/>
                </a:solidFill>
                <a:latin typeface="Scope One"/>
              </a:rPr>
              <a:t>Kada se provodi?</a:t>
            </a:r>
            <a:endParaRPr lang="hr-HR" b="0" i="0" dirty="0">
              <a:solidFill>
                <a:srgbClr val="666666"/>
              </a:solidFill>
              <a:effectLst/>
              <a:latin typeface="Scope One"/>
            </a:endParaRPr>
          </a:p>
          <a:p>
            <a:pPr marL="285750" indent="-285750" algn="r" fontAlgn="base">
              <a:buFontTx/>
              <a:buChar char="-"/>
            </a:pPr>
            <a:r>
              <a:rPr lang="hr-HR" b="1" i="0" dirty="0">
                <a:solidFill>
                  <a:srgbClr val="232323"/>
                </a:solidFill>
                <a:effectLst/>
                <a:latin typeface="Scope One"/>
              </a:rPr>
              <a:t>sustavno tijekom nastave </a:t>
            </a:r>
            <a:r>
              <a:rPr lang="hr-HR" b="0" i="0" dirty="0">
                <a:solidFill>
                  <a:srgbClr val="232323"/>
                </a:solidFill>
                <a:effectLst/>
                <a:latin typeface="Scope One"/>
              </a:rPr>
              <a:t>(formativno češće; </a:t>
            </a:r>
            <a:r>
              <a:rPr lang="hr-HR" b="0" i="0" dirty="0" err="1">
                <a:solidFill>
                  <a:srgbClr val="232323"/>
                </a:solidFill>
                <a:effectLst/>
                <a:latin typeface="Scope One"/>
              </a:rPr>
              <a:t>sumativno</a:t>
            </a:r>
            <a:r>
              <a:rPr lang="hr-HR" b="0" i="0" dirty="0">
                <a:solidFill>
                  <a:srgbClr val="232323"/>
                </a:solidFill>
                <a:effectLst/>
                <a:latin typeface="Scope One"/>
              </a:rPr>
              <a:t> rjeđe, nakon učenja i poučavanja, za </a:t>
            </a:r>
            <a:r>
              <a:rPr lang="hr-HR" b="0" i="0">
                <a:solidFill>
                  <a:srgbClr val="232323"/>
                </a:solidFill>
                <a:effectLst/>
                <a:latin typeface="Scope One"/>
              </a:rPr>
              <a:t>utvrđivanje ostvarene    razine </a:t>
            </a:r>
            <a:r>
              <a:rPr lang="hr-HR" b="0" i="0" dirty="0">
                <a:solidFill>
                  <a:srgbClr val="232323"/>
                </a:solidFill>
                <a:effectLst/>
                <a:latin typeface="Scope One"/>
              </a:rPr>
              <a:t>odgojno-obrazovnih </a:t>
            </a:r>
            <a:r>
              <a:rPr lang="hr-HR" dirty="0">
                <a:solidFill>
                  <a:srgbClr val="232323"/>
                </a:solidFill>
                <a:latin typeface="Scope One"/>
              </a:rPr>
              <a:t>ishoda</a:t>
            </a:r>
            <a:endParaRPr lang="hr-HR" b="0" i="0" dirty="0">
              <a:solidFill>
                <a:srgbClr val="666666"/>
              </a:solidFill>
              <a:effectLst/>
              <a:latin typeface="Scope One"/>
            </a:endParaRPr>
          </a:p>
          <a:p>
            <a:pPr algn="l" fontAlgn="base"/>
            <a:r>
              <a:rPr lang="hr-HR" b="0" i="0" dirty="0">
                <a:solidFill>
                  <a:srgbClr val="232323"/>
                </a:solidFill>
                <a:effectLst/>
                <a:latin typeface="Scope One"/>
              </a:rPr>
              <a:t>- </a:t>
            </a:r>
            <a:r>
              <a:rPr lang="hr-HR" b="1" i="0" dirty="0">
                <a:solidFill>
                  <a:srgbClr val="232323"/>
                </a:solidFill>
                <a:effectLst/>
                <a:latin typeface="Scope One"/>
              </a:rPr>
              <a:t>planiranje budućeg učenja i poučavanja </a:t>
            </a:r>
            <a:r>
              <a:rPr lang="hr-HR" b="0" i="0" dirty="0">
                <a:solidFill>
                  <a:srgbClr val="232323"/>
                </a:solidFill>
                <a:effectLst/>
                <a:latin typeface="Scope One"/>
              </a:rPr>
              <a:t>(vrednovanje za učenje)</a:t>
            </a:r>
            <a:endParaRPr lang="hr-HR" b="0" i="0" dirty="0">
              <a:solidFill>
                <a:srgbClr val="666666"/>
              </a:solidFill>
              <a:effectLst/>
              <a:latin typeface="Scope One"/>
            </a:endParaRPr>
          </a:p>
          <a:p>
            <a:pPr algn="l" fontAlgn="base"/>
            <a:r>
              <a:rPr lang="hr-HR" b="0" i="0" dirty="0">
                <a:solidFill>
                  <a:srgbClr val="232323"/>
                </a:solidFill>
                <a:effectLst/>
                <a:latin typeface="Scope One"/>
              </a:rPr>
              <a:t>- </a:t>
            </a:r>
            <a:r>
              <a:rPr lang="hr-HR" b="1" i="0" dirty="0">
                <a:solidFill>
                  <a:srgbClr val="232323"/>
                </a:solidFill>
                <a:effectLst/>
                <a:latin typeface="Scope One"/>
              </a:rPr>
              <a:t>razvoj autonomnog i </a:t>
            </a:r>
            <a:r>
              <a:rPr lang="hr-HR" b="1" i="0" dirty="0" err="1">
                <a:solidFill>
                  <a:srgbClr val="232323"/>
                </a:solidFill>
                <a:effectLst/>
                <a:latin typeface="Scope One"/>
              </a:rPr>
              <a:t>samoreguliranog</a:t>
            </a:r>
            <a:r>
              <a:rPr lang="hr-HR" b="1" i="0" dirty="0">
                <a:solidFill>
                  <a:srgbClr val="232323"/>
                </a:solidFill>
                <a:effectLst/>
                <a:latin typeface="Scope One"/>
              </a:rPr>
              <a:t> pristupa učenju</a:t>
            </a:r>
            <a:r>
              <a:rPr lang="hr-HR" b="0" i="0" dirty="0">
                <a:solidFill>
                  <a:srgbClr val="232323"/>
                </a:solidFill>
                <a:effectLst/>
                <a:latin typeface="Scope One"/>
              </a:rPr>
              <a:t> (vrednovanje kao učenje) </a:t>
            </a:r>
            <a:endParaRPr lang="hr-HR" b="0" i="0" dirty="0">
              <a:solidFill>
                <a:srgbClr val="666666"/>
              </a:solidFill>
              <a:effectLst/>
              <a:latin typeface="Scope One"/>
            </a:endParaRPr>
          </a:p>
          <a:p>
            <a:pPr algn="l" fontAlgn="base"/>
            <a:r>
              <a:rPr lang="hr-HR" b="0" i="0" dirty="0">
                <a:solidFill>
                  <a:srgbClr val="232323"/>
                </a:solidFill>
                <a:effectLst/>
                <a:latin typeface="Scope One"/>
              </a:rPr>
              <a:t>- </a:t>
            </a:r>
            <a:r>
              <a:rPr lang="hr-HR" b="1" i="0" dirty="0">
                <a:solidFill>
                  <a:srgbClr val="232323"/>
                </a:solidFill>
                <a:effectLst/>
                <a:latin typeface="Scope One"/>
              </a:rPr>
              <a:t>ocjenjivanje razine postignuća</a:t>
            </a:r>
            <a:r>
              <a:rPr lang="hr-HR" b="0" i="0" dirty="0">
                <a:solidFill>
                  <a:srgbClr val="232323"/>
                </a:solidFill>
                <a:effectLst/>
                <a:latin typeface="Scope One"/>
              </a:rPr>
              <a:t>  (vrednovanje naučenog)</a:t>
            </a:r>
            <a:endParaRPr lang="hr-HR" b="0" i="0" dirty="0">
              <a:solidFill>
                <a:srgbClr val="666666"/>
              </a:solidFill>
              <a:effectLst/>
              <a:latin typeface="Scope One"/>
            </a:endParaRPr>
          </a:p>
          <a:p>
            <a:pPr algn="l" fontAlgn="base"/>
            <a:endParaRPr lang="hr-HR" b="0" i="0" dirty="0">
              <a:solidFill>
                <a:srgbClr val="000000"/>
              </a:solidFill>
              <a:effectLst/>
              <a:latin typeface="Scope One"/>
            </a:endParaRPr>
          </a:p>
          <a:p>
            <a:pPr algn="l" fontAlgn="base"/>
            <a:r>
              <a:rPr lang="hr-HR" b="1" i="0" dirty="0">
                <a:solidFill>
                  <a:srgbClr val="000000"/>
                </a:solidFill>
                <a:effectLst/>
                <a:latin typeface="Scope One"/>
              </a:rPr>
              <a:t>Kako se provodi?</a:t>
            </a:r>
            <a:endParaRPr lang="hr-HR" b="0" i="0" dirty="0">
              <a:solidFill>
                <a:srgbClr val="000000"/>
              </a:solidFill>
              <a:effectLst/>
              <a:latin typeface="Scope One"/>
            </a:endParaRPr>
          </a:p>
          <a:p>
            <a:pPr algn="l" fontAlgn="base"/>
            <a:r>
              <a:rPr lang="hr-HR" b="1" i="0" dirty="0">
                <a:solidFill>
                  <a:srgbClr val="000000"/>
                </a:solidFill>
                <a:effectLst/>
                <a:latin typeface="Scope One"/>
              </a:rPr>
              <a:t>Koja mu je svrha?</a:t>
            </a:r>
            <a:endParaRPr lang="hr-HR" b="0" i="0" dirty="0">
              <a:solidFill>
                <a:srgbClr val="000000"/>
              </a:solidFill>
              <a:effectLst/>
              <a:latin typeface="Scope One"/>
            </a:endParaRPr>
          </a:p>
          <a:p>
            <a:pPr algn="l" fontAlgn="base"/>
            <a:r>
              <a:rPr lang="hr-HR" b="0" i="0" dirty="0">
                <a:solidFill>
                  <a:srgbClr val="000000"/>
                </a:solidFill>
                <a:effectLst/>
                <a:latin typeface="Scope One"/>
              </a:rPr>
              <a:t>-  u vidu </a:t>
            </a:r>
            <a:r>
              <a:rPr lang="hr-HR" b="1" i="0" dirty="0">
                <a:solidFill>
                  <a:srgbClr val="000000"/>
                </a:solidFill>
                <a:effectLst/>
                <a:latin typeface="Scope One"/>
              </a:rPr>
              <a:t>praćenja,</a:t>
            </a:r>
            <a:r>
              <a:rPr lang="hr-HR" b="0" i="0" dirty="0">
                <a:solidFill>
                  <a:srgbClr val="000000"/>
                </a:solidFill>
                <a:effectLst/>
                <a:latin typeface="Scope One"/>
              </a:rPr>
              <a:t> </a:t>
            </a:r>
            <a:r>
              <a:rPr lang="hr-HR" b="1" i="0" dirty="0">
                <a:solidFill>
                  <a:srgbClr val="000000"/>
                </a:solidFill>
                <a:effectLst/>
                <a:latin typeface="Scope One"/>
              </a:rPr>
              <a:t>provjeravanja</a:t>
            </a:r>
            <a:r>
              <a:rPr lang="hr-HR" b="0" i="0" dirty="0">
                <a:solidFill>
                  <a:srgbClr val="000000"/>
                </a:solidFill>
                <a:effectLst/>
                <a:latin typeface="Scope One"/>
              </a:rPr>
              <a:t> i </a:t>
            </a:r>
            <a:r>
              <a:rPr lang="hr-HR" b="1" i="0" dirty="0">
                <a:solidFill>
                  <a:srgbClr val="000000"/>
                </a:solidFill>
                <a:effectLst/>
                <a:latin typeface="Scope One"/>
              </a:rPr>
              <a:t>ocjenjivanja</a:t>
            </a:r>
            <a:endParaRPr lang="hr-HR" b="0" i="0" dirty="0">
              <a:solidFill>
                <a:srgbClr val="000000"/>
              </a:solidFill>
              <a:effectLst/>
              <a:latin typeface="Scope One"/>
            </a:endParaRPr>
          </a:p>
          <a:p>
            <a:pPr algn="l" fontAlgn="base"/>
            <a:r>
              <a:rPr lang="hr-HR" b="1" i="0" dirty="0">
                <a:solidFill>
                  <a:srgbClr val="000000"/>
                </a:solidFill>
                <a:effectLst/>
                <a:latin typeface="Scope One"/>
              </a:rPr>
              <a:t>- formativno </a:t>
            </a:r>
            <a:r>
              <a:rPr lang="hr-HR" b="0" i="0" dirty="0">
                <a:solidFill>
                  <a:srgbClr val="000000"/>
                </a:solidFill>
                <a:effectLst/>
                <a:latin typeface="Scope One"/>
              </a:rPr>
              <a:t>(bilješka opisnog praćenja) i</a:t>
            </a:r>
            <a:r>
              <a:rPr lang="hr-HR" b="1" i="0" dirty="0">
                <a:solidFill>
                  <a:srgbClr val="000000"/>
                </a:solidFill>
                <a:effectLst/>
                <a:latin typeface="Scope One"/>
              </a:rPr>
              <a:t> </a:t>
            </a:r>
            <a:r>
              <a:rPr lang="hr-HR" b="1" i="0" dirty="0" err="1">
                <a:solidFill>
                  <a:srgbClr val="000000"/>
                </a:solidFill>
                <a:effectLst/>
                <a:latin typeface="Scope One"/>
              </a:rPr>
              <a:t>sumativno</a:t>
            </a:r>
            <a:r>
              <a:rPr lang="hr-HR" b="1" i="0" dirty="0">
                <a:solidFill>
                  <a:srgbClr val="000000"/>
                </a:solidFill>
                <a:effectLst/>
                <a:latin typeface="Scope One"/>
              </a:rPr>
              <a:t> </a:t>
            </a:r>
            <a:r>
              <a:rPr lang="hr-HR" b="0" i="0" dirty="0">
                <a:solidFill>
                  <a:srgbClr val="000000"/>
                </a:solidFill>
                <a:effectLst/>
                <a:latin typeface="Scope One"/>
              </a:rPr>
              <a:t>(brojčana ocjena, bodovi)</a:t>
            </a:r>
          </a:p>
          <a:p>
            <a:pPr algn="l" fontAlgn="base"/>
            <a:r>
              <a:rPr lang="hr-HR" b="0" i="0" dirty="0">
                <a:solidFill>
                  <a:srgbClr val="000000"/>
                </a:solidFill>
                <a:effectLst/>
                <a:latin typeface="Scope One"/>
              </a:rPr>
              <a:t>- u skladu s </a:t>
            </a:r>
            <a:r>
              <a:rPr lang="hr-HR" b="1" i="0" dirty="0">
                <a:solidFill>
                  <a:srgbClr val="000000"/>
                </a:solidFill>
                <a:effectLst/>
                <a:latin typeface="Scope One"/>
              </a:rPr>
              <a:t>unaprijed definiranim</a:t>
            </a:r>
            <a:r>
              <a:rPr lang="hr-HR" b="0" i="0" dirty="0">
                <a:solidFill>
                  <a:srgbClr val="000000"/>
                </a:solidFill>
                <a:effectLst/>
                <a:latin typeface="Scope One"/>
              </a:rPr>
              <a:t> postupcima, načinima, metodama i elementima</a:t>
            </a:r>
            <a:br>
              <a:rPr lang="hr-HR" b="0" i="0" dirty="0">
                <a:solidFill>
                  <a:srgbClr val="000000"/>
                </a:solidFill>
                <a:effectLst/>
                <a:latin typeface="Scope One"/>
              </a:rPr>
            </a:br>
            <a:endParaRPr lang="hr-HR" b="0" i="0" dirty="0">
              <a:solidFill>
                <a:srgbClr val="000000"/>
              </a:solidFill>
              <a:effectLst/>
              <a:latin typeface="Scope One"/>
            </a:endParaRPr>
          </a:p>
          <a:p>
            <a:pPr algn="l" fontAlgn="base"/>
            <a:r>
              <a:rPr lang="hr-HR" b="0" i="0" dirty="0">
                <a:solidFill>
                  <a:srgbClr val="000000"/>
                </a:solidFill>
                <a:effectLst/>
                <a:latin typeface="Scope One"/>
              </a:rPr>
              <a:t>    </a:t>
            </a:r>
          </a:p>
          <a:p>
            <a:pPr algn="l" fontAlgn="base"/>
            <a:r>
              <a:rPr lang="hr-HR" b="1" i="0" dirty="0">
                <a:solidFill>
                  <a:srgbClr val="000000"/>
                </a:solidFill>
                <a:effectLst/>
                <a:latin typeface="Scope One"/>
              </a:rPr>
              <a:t>Tko ga provodi</a:t>
            </a:r>
            <a:r>
              <a:rPr lang="hr-HR" b="1" dirty="0">
                <a:solidFill>
                  <a:srgbClr val="000000"/>
                </a:solidFill>
                <a:latin typeface="Scope One"/>
              </a:rPr>
              <a:t> </a:t>
            </a:r>
            <a:r>
              <a:rPr lang="hr-HR" b="0" i="0" dirty="0">
                <a:solidFill>
                  <a:srgbClr val="000000"/>
                </a:solidFill>
                <a:effectLst/>
                <a:latin typeface="Scope One"/>
              </a:rPr>
              <a:t>- </a:t>
            </a:r>
            <a:r>
              <a:rPr lang="hr-HR" b="1" i="0" dirty="0">
                <a:solidFill>
                  <a:srgbClr val="000000"/>
                </a:solidFill>
                <a:effectLst/>
                <a:latin typeface="Scope One"/>
              </a:rPr>
              <a:t>učitelji/nastavnici</a:t>
            </a:r>
            <a:r>
              <a:rPr lang="hr-HR" b="0" i="0" dirty="0">
                <a:solidFill>
                  <a:srgbClr val="000000"/>
                </a:solidFill>
                <a:effectLst/>
                <a:latin typeface="Scope One"/>
              </a:rPr>
              <a:t> provode </a:t>
            </a:r>
            <a:r>
              <a:rPr lang="hr-HR" b="1" i="0" dirty="0">
                <a:solidFill>
                  <a:srgbClr val="000000"/>
                </a:solidFill>
                <a:effectLst/>
                <a:latin typeface="Scope One"/>
              </a:rPr>
              <a:t>školsko vrednovanj</a:t>
            </a:r>
            <a:r>
              <a:rPr lang="hr-HR" b="1" i="0" dirty="0">
                <a:solidFill>
                  <a:srgbClr val="929292"/>
                </a:solidFill>
                <a:effectLst/>
                <a:latin typeface="Scope One"/>
              </a:rPr>
              <a:t>e</a:t>
            </a:r>
            <a:endParaRPr lang="hr-HR" b="0" i="0" dirty="0">
              <a:solidFill>
                <a:srgbClr val="929292"/>
              </a:solidFill>
              <a:effectLst/>
              <a:latin typeface="Scope One"/>
            </a:endParaRPr>
          </a:p>
          <a:p>
            <a:pPr algn="r" fontAlgn="base"/>
            <a:r>
              <a:rPr lang="hr-HR" b="0" i="0" dirty="0">
                <a:solidFill>
                  <a:srgbClr val="929292"/>
                </a:solidFill>
                <a:effectLst/>
                <a:latin typeface="Scope One"/>
              </a:rPr>
              <a:t>- neovisna vanjska ustanova provodi vanjsko vrednovanje</a:t>
            </a:r>
          </a:p>
          <a:p>
            <a:pPr algn="r" fontAlgn="base"/>
            <a:r>
              <a:rPr lang="hr-HR" b="0" i="0" dirty="0">
                <a:solidFill>
                  <a:srgbClr val="929292"/>
                </a:solidFill>
                <a:effectLst/>
                <a:latin typeface="Scope One"/>
              </a:rPr>
              <a:t>- učitelji/nastavnici i neovisna ustanova provode hibridno vrednovanje</a:t>
            </a:r>
          </a:p>
          <a:p>
            <a:pPr algn="l" fontAlgn="base"/>
            <a:endParaRPr lang="hr-HR" b="0" i="0" dirty="0">
              <a:solidFill>
                <a:srgbClr val="0D4D72"/>
              </a:solidFill>
              <a:effectLst/>
              <a:latin typeface="Scope One"/>
            </a:endParaRPr>
          </a:p>
          <a:p>
            <a:pPr algn="l" fontAlgn="base"/>
            <a:endParaRPr lang="hr-HR" b="0" i="0" dirty="0">
              <a:solidFill>
                <a:srgbClr val="000000"/>
              </a:solidFill>
              <a:effectLst/>
              <a:latin typeface="Scope One"/>
            </a:endParaRPr>
          </a:p>
        </p:txBody>
      </p:sp>
    </p:spTree>
    <p:extLst>
      <p:ext uri="{BB962C8B-B14F-4D97-AF65-F5344CB8AC3E}">
        <p14:creationId xmlns:p14="http://schemas.microsoft.com/office/powerpoint/2010/main" val="41762234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niOkvir 2">
            <a:extLst>
              <a:ext uri="{FF2B5EF4-FFF2-40B4-BE49-F238E27FC236}">
                <a16:creationId xmlns:a16="http://schemas.microsoft.com/office/drawing/2014/main" id="{6A0CF488-2F76-4B9A-AC3A-CD3DC00A962C}"/>
              </a:ext>
            </a:extLst>
          </p:cNvPr>
          <p:cNvSpPr txBox="1"/>
          <p:nvPr/>
        </p:nvSpPr>
        <p:spPr>
          <a:xfrm>
            <a:off x="1953087" y="337351"/>
            <a:ext cx="7188693" cy="61863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fontAlgn="base"/>
            <a:br>
              <a:rPr lang="hr-HR" b="1" i="0" dirty="0">
                <a:solidFill>
                  <a:srgbClr val="0D4D72"/>
                </a:solidFill>
                <a:effectLst/>
                <a:latin typeface="Scope One"/>
              </a:rPr>
            </a:br>
            <a:r>
              <a:rPr lang="hr-HR" b="1" i="0" dirty="0">
                <a:solidFill>
                  <a:srgbClr val="0D4D72"/>
                </a:solidFill>
                <a:effectLst/>
                <a:latin typeface="Scope One"/>
              </a:rPr>
              <a:t>Svrha vrednovanja</a:t>
            </a:r>
            <a:br>
              <a:rPr lang="hr-HR" b="0" i="0" dirty="0">
                <a:solidFill>
                  <a:srgbClr val="0D4D72"/>
                </a:solidFill>
                <a:effectLst/>
                <a:latin typeface="Scope One"/>
              </a:rPr>
            </a:br>
            <a:br>
              <a:rPr lang="hr-HR" b="0" i="0" dirty="0">
                <a:solidFill>
                  <a:srgbClr val="000000"/>
                </a:solidFill>
                <a:effectLst/>
                <a:latin typeface="Scope One"/>
              </a:rPr>
            </a:br>
            <a:r>
              <a:rPr lang="hr-HR" b="0" i="0" dirty="0">
                <a:solidFill>
                  <a:srgbClr val="000000"/>
                </a:solidFill>
                <a:effectLst/>
                <a:latin typeface="Scope One"/>
              </a:rPr>
              <a:t>procjena ostvarenosti ishoda</a:t>
            </a: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hr-HR" b="0" i="0" dirty="0">
                <a:solidFill>
                  <a:srgbClr val="000000"/>
                </a:solidFill>
                <a:effectLst/>
                <a:latin typeface="Scope One"/>
              </a:rPr>
              <a:t>planiranje poučavanja</a:t>
            </a: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hr-HR" b="0" i="0" dirty="0">
                <a:solidFill>
                  <a:srgbClr val="000000"/>
                </a:solidFill>
                <a:effectLst/>
                <a:latin typeface="Scope One"/>
              </a:rPr>
              <a:t>povratna informacija učeniku, poboljšanje i unaprjeđivanje učenja </a:t>
            </a: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hr-HR" b="0" i="0" dirty="0">
                <a:solidFill>
                  <a:srgbClr val="000000"/>
                </a:solidFill>
                <a:effectLst/>
                <a:latin typeface="Scope One"/>
              </a:rPr>
              <a:t>poticanje viših kognitivnih razina</a:t>
            </a: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hr-HR" b="0" i="0" dirty="0">
                <a:solidFill>
                  <a:srgbClr val="000000"/>
                </a:solidFill>
                <a:effectLst/>
                <a:latin typeface="Scope One"/>
              </a:rPr>
              <a:t>osiguravanje osnove za ocjene</a:t>
            </a:r>
          </a:p>
          <a:p>
            <a:pPr algn="l" fontAlgn="base"/>
            <a:r>
              <a:rPr lang="hr-HR" b="1" i="0" dirty="0">
                <a:solidFill>
                  <a:srgbClr val="0D4D72"/>
                </a:solidFill>
                <a:effectLst/>
                <a:latin typeface="Scope One"/>
              </a:rPr>
              <a:t>Obveze učitelja/nastavnika tijekom vrednovanja:</a:t>
            </a:r>
            <a:br>
              <a:rPr lang="hr-HR" b="0" i="0" dirty="0">
                <a:solidFill>
                  <a:srgbClr val="0D4D72"/>
                </a:solidFill>
                <a:effectLst/>
                <a:latin typeface="Scope One"/>
              </a:rPr>
            </a:br>
            <a:endParaRPr lang="hr-HR" b="0" i="0" dirty="0">
              <a:solidFill>
                <a:srgbClr val="0D4D72"/>
              </a:solidFill>
              <a:effectLst/>
              <a:latin typeface="Scope One"/>
            </a:endParaRP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hr-HR" b="0" i="0" dirty="0">
                <a:solidFill>
                  <a:srgbClr val="000000"/>
                </a:solidFill>
                <a:effectLst/>
                <a:latin typeface="Scope One"/>
              </a:rPr>
              <a:t>pravovremeno upoznati učenike s elementima vrednovanja, o.-o. ishodima, kompetencijama, o.-o. ishodima na razini dobar, metodama, planiranoj učestalosti vrednovanja</a:t>
            </a: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hr-HR" b="0" i="0" dirty="0">
                <a:solidFill>
                  <a:srgbClr val="000000"/>
                </a:solidFill>
                <a:effectLst/>
                <a:latin typeface="Scope One"/>
              </a:rPr>
              <a:t>vrednovanje postignuća učenika s teškoćama uskladiti s preporukama</a:t>
            </a: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hr-HR" b="1" i="0" dirty="0">
                <a:solidFill>
                  <a:srgbClr val="000000"/>
                </a:solidFill>
                <a:effectLst/>
                <a:latin typeface="Scope One"/>
              </a:rPr>
              <a:t>tijekom vrednovanja pravovremeno (najbolje na sljedećem satu) bilježiti zapažanja koja pomažu pri zaključivanju ocjena i koja su roditelju i učeniku uočljiva i razumljiva</a:t>
            </a:r>
            <a:endParaRPr lang="hr-HR" b="0" i="0" dirty="0">
              <a:solidFill>
                <a:srgbClr val="000000"/>
              </a:solidFill>
              <a:effectLst/>
              <a:latin typeface="Scope One"/>
            </a:endParaRP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hr-HR" b="1" i="0" dirty="0">
                <a:solidFill>
                  <a:srgbClr val="000000"/>
                </a:solidFill>
                <a:effectLst/>
                <a:latin typeface="Scope One"/>
              </a:rPr>
              <a:t>ocjenjivati javno u razrednom odjelu</a:t>
            </a:r>
            <a:endParaRPr lang="hr-HR" b="0" i="0" dirty="0">
              <a:solidFill>
                <a:srgbClr val="000000"/>
              </a:solidFill>
              <a:effectLst/>
              <a:latin typeface="Scope One"/>
            </a:endParaRP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hr-HR" b="0" i="0" dirty="0">
                <a:solidFill>
                  <a:srgbClr val="000000"/>
                </a:solidFill>
                <a:effectLst/>
                <a:latin typeface="Scope One"/>
              </a:rPr>
              <a:t>ocjene javno priopćiti, obrazložiti i dobro upisati</a:t>
            </a: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hr-HR" b="0" i="0" dirty="0">
                <a:solidFill>
                  <a:srgbClr val="000000"/>
                </a:solidFill>
                <a:effectLst/>
                <a:latin typeface="Scope One"/>
              </a:rPr>
              <a:t>radove dati na uvid i čuvati u školi do kraja školske godine</a:t>
            </a: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hr-HR" b="0" i="0" dirty="0">
                <a:solidFill>
                  <a:srgbClr val="000000"/>
                </a:solidFill>
                <a:effectLst/>
                <a:latin typeface="Scope One"/>
              </a:rPr>
              <a:t>na stranicama škole objaviti termine za individualne razgovore s roditeljima</a:t>
            </a:r>
          </a:p>
        </p:txBody>
      </p:sp>
    </p:spTree>
    <p:extLst>
      <p:ext uri="{BB962C8B-B14F-4D97-AF65-F5344CB8AC3E}">
        <p14:creationId xmlns:p14="http://schemas.microsoft.com/office/powerpoint/2010/main" val="13973238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niOkvir 2">
            <a:extLst>
              <a:ext uri="{FF2B5EF4-FFF2-40B4-BE49-F238E27FC236}">
                <a16:creationId xmlns:a16="http://schemas.microsoft.com/office/drawing/2014/main" id="{1DB3D51F-5C58-48C5-9517-19AD8A0FC8A3}"/>
              </a:ext>
            </a:extLst>
          </p:cNvPr>
          <p:cNvSpPr txBox="1"/>
          <p:nvPr/>
        </p:nvSpPr>
        <p:spPr>
          <a:xfrm>
            <a:off x="1200647" y="286247"/>
            <a:ext cx="7941364" cy="72943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base"/>
            <a:r>
              <a:rPr lang="hr-HR" b="1" i="0" dirty="0">
                <a:solidFill>
                  <a:srgbClr val="0D4D72"/>
                </a:solidFill>
                <a:effectLst/>
                <a:latin typeface="Scope One"/>
              </a:rPr>
              <a:t>Bilješke opisnoga praćenja učeničkih postignuća u imeniku razrednih knjiga u e-Dnevniku</a:t>
            </a:r>
            <a:br>
              <a:rPr lang="hr-HR" b="0" i="0" dirty="0">
                <a:solidFill>
                  <a:srgbClr val="0D4D72"/>
                </a:solidFill>
                <a:effectLst/>
                <a:latin typeface="Scope One"/>
              </a:rPr>
            </a:br>
            <a:endParaRPr lang="hr-HR" b="0" i="0" dirty="0">
              <a:solidFill>
                <a:srgbClr val="0D4D72"/>
              </a:solidFill>
              <a:effectLst/>
              <a:latin typeface="Scope One"/>
            </a:endParaRPr>
          </a:p>
          <a:p>
            <a:pPr algn="l" fontAlgn="base"/>
            <a:r>
              <a:rPr lang="hr-HR" b="1" i="0" dirty="0">
                <a:solidFill>
                  <a:srgbClr val="000000"/>
                </a:solidFill>
                <a:effectLst/>
                <a:latin typeface="Scope One"/>
              </a:rPr>
              <a:t>Sadržaj bilješke</a:t>
            </a:r>
            <a:endParaRPr lang="hr-HR" b="0" i="0" dirty="0">
              <a:solidFill>
                <a:srgbClr val="000000"/>
              </a:solidFill>
              <a:effectLst/>
              <a:latin typeface="Scope One"/>
            </a:endParaRP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hr-HR" b="0" i="0" dirty="0">
                <a:solidFill>
                  <a:srgbClr val="000000"/>
                </a:solidFill>
                <a:effectLst/>
                <a:latin typeface="Scope One"/>
              </a:rPr>
              <a:t>nadnevak</a:t>
            </a: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hr-HR" b="0" i="0" dirty="0">
                <a:solidFill>
                  <a:srgbClr val="000000"/>
                </a:solidFill>
                <a:effectLst/>
                <a:latin typeface="Scope One"/>
              </a:rPr>
              <a:t>(naziv provjere i postotak)</a:t>
            </a: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hr-HR" b="0" i="0" dirty="0">
                <a:solidFill>
                  <a:srgbClr val="000000"/>
                </a:solidFill>
                <a:effectLst/>
                <a:latin typeface="Scope One"/>
              </a:rPr>
              <a:t>iskaz zapažanja o postignutoj razini o.-o. ishoda, znanjima, vještinama, sposobnostima, samostalnosti, odgovornosti; sadrži osvrt o usvojenom uz ukazivanje na područja u kojima učenik može napredovati te smjernice za poboljšanje učenja</a:t>
            </a:r>
          </a:p>
          <a:p>
            <a:pPr algn="l" fontAlgn="base"/>
            <a:r>
              <a:rPr lang="hr-HR" b="0" i="0" dirty="0">
                <a:solidFill>
                  <a:srgbClr val="000000"/>
                </a:solidFill>
                <a:effectLst/>
                <a:latin typeface="Scope One"/>
              </a:rPr>
              <a:t>*bilješke se vode o bilo kojim sadržajima koji mogu doprinijeti zaključivanju ocjene te pomoći učenicima  u unapređenju učenja.</a:t>
            </a:r>
          </a:p>
          <a:p>
            <a:pPr algn="l" fontAlgn="base"/>
            <a:br>
              <a:rPr lang="hr-HR" dirty="0"/>
            </a:br>
            <a:r>
              <a:rPr lang="hr-HR" b="1" i="0" dirty="0">
                <a:solidFill>
                  <a:srgbClr val="000000"/>
                </a:solidFill>
                <a:effectLst/>
                <a:latin typeface="Scope One"/>
              </a:rPr>
              <a:t>Izraz bilješke</a:t>
            </a:r>
            <a:endParaRPr lang="hr-HR" b="0" i="0" dirty="0">
              <a:solidFill>
                <a:srgbClr val="000000"/>
              </a:solidFill>
              <a:effectLst/>
              <a:latin typeface="Scope One"/>
            </a:endParaRPr>
          </a:p>
          <a:p>
            <a:pPr algn="l" fontAlgn="base"/>
            <a:r>
              <a:rPr lang="hr-HR" b="1" i="0" dirty="0">
                <a:solidFill>
                  <a:srgbClr val="000000"/>
                </a:solidFill>
                <a:effectLst/>
                <a:latin typeface="Scope One"/>
              </a:rPr>
              <a:t>- oblik izražavanja prilagođen učenicima i roditeljima</a:t>
            </a:r>
            <a:br>
              <a:rPr lang="hr-HR" b="0" i="0" dirty="0">
                <a:solidFill>
                  <a:srgbClr val="000000"/>
                </a:solidFill>
                <a:effectLst/>
                <a:latin typeface="Scope One"/>
              </a:rPr>
            </a:br>
            <a:br>
              <a:rPr lang="hr-HR" b="0" i="0" dirty="0">
                <a:solidFill>
                  <a:srgbClr val="000000"/>
                </a:solidFill>
                <a:effectLst/>
                <a:latin typeface="Scope One"/>
              </a:rPr>
            </a:br>
            <a:r>
              <a:rPr lang="hr-HR" b="0" i="0" dirty="0">
                <a:solidFill>
                  <a:srgbClr val="000000"/>
                </a:solidFill>
                <a:effectLst/>
                <a:latin typeface="Scope One"/>
              </a:rPr>
              <a:t>korištenje riječima koje su općepoznate (izbjegavati služiti se većini nepoznatim stručnim terminima, ne bilježiti oznake ishoda)</a:t>
            </a: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hr-HR" b="0" i="0" dirty="0">
                <a:solidFill>
                  <a:srgbClr val="000000"/>
                </a:solidFill>
                <a:effectLst/>
                <a:latin typeface="Scope One"/>
              </a:rPr>
              <a:t>sustavnost u oblikovanju teksta (pisanje u natuknicama ili rečenicama) zbog preglednosti</a:t>
            </a: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hr-HR" b="0" i="0" dirty="0">
                <a:solidFill>
                  <a:srgbClr val="000000"/>
                </a:solidFill>
                <a:effectLst/>
                <a:latin typeface="Scope One"/>
              </a:rPr>
              <a:t>gramatička i pravopisna uzornost</a:t>
            </a: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hr-HR" b="0" i="0" dirty="0">
                <a:solidFill>
                  <a:srgbClr val="000000"/>
                </a:solidFill>
                <a:effectLst/>
                <a:latin typeface="Scope One"/>
              </a:rPr>
              <a:t>podržavajući ton</a:t>
            </a:r>
          </a:p>
          <a:p>
            <a:pPr algn="l" fontAlgn="base"/>
            <a:r>
              <a:rPr lang="hr-HR" b="0" i="0" dirty="0">
                <a:solidFill>
                  <a:srgbClr val="000000"/>
                </a:solidFill>
                <a:effectLst/>
                <a:latin typeface="Scope One"/>
              </a:rPr>
              <a:t>*komunikacijska i estetska prohodnost teksta</a:t>
            </a:r>
            <a:br>
              <a:rPr lang="hr-HR" b="0" i="0" dirty="0">
                <a:solidFill>
                  <a:srgbClr val="000000"/>
                </a:solidFill>
                <a:effectLst/>
                <a:latin typeface="Scope One"/>
              </a:rPr>
            </a:br>
            <a:endParaRPr lang="hr-HR" b="0" i="0" dirty="0">
              <a:solidFill>
                <a:srgbClr val="000000"/>
              </a:solidFill>
              <a:effectLst/>
              <a:latin typeface="Scope One"/>
            </a:endParaRPr>
          </a:p>
          <a:p>
            <a:br>
              <a:rPr lang="hr-HR" dirty="0"/>
            </a:b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6233085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niOkvir 2">
            <a:extLst>
              <a:ext uri="{FF2B5EF4-FFF2-40B4-BE49-F238E27FC236}">
                <a16:creationId xmlns:a16="http://schemas.microsoft.com/office/drawing/2014/main" id="{BBBA764C-1C9D-4128-ABAC-B54131EEA623}"/>
              </a:ext>
            </a:extLst>
          </p:cNvPr>
          <p:cNvSpPr txBox="1"/>
          <p:nvPr/>
        </p:nvSpPr>
        <p:spPr>
          <a:xfrm>
            <a:off x="3047338" y="2411350"/>
            <a:ext cx="6094674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fontAlgn="base"/>
            <a:r>
              <a:rPr lang="hr-HR" b="1" i="0" dirty="0">
                <a:solidFill>
                  <a:srgbClr val="000000"/>
                </a:solidFill>
                <a:effectLst/>
                <a:latin typeface="Scope One"/>
              </a:rPr>
              <a:t>Vrijeme pisanja bilješki</a:t>
            </a:r>
            <a:endParaRPr lang="hr-HR" b="0" i="0" dirty="0">
              <a:solidFill>
                <a:srgbClr val="000000"/>
              </a:solidFill>
              <a:effectLst/>
              <a:latin typeface="Scope One"/>
            </a:endParaRPr>
          </a:p>
          <a:p>
            <a:pPr algn="l" fontAlgn="base"/>
            <a:br>
              <a:rPr lang="hr-HR" b="0" i="0" dirty="0">
                <a:solidFill>
                  <a:srgbClr val="000000"/>
                </a:solidFill>
                <a:effectLst/>
                <a:latin typeface="Scope One"/>
              </a:rPr>
            </a:br>
            <a:r>
              <a:rPr lang="hr-HR" b="0" i="0" dirty="0">
                <a:solidFill>
                  <a:srgbClr val="000000"/>
                </a:solidFill>
                <a:effectLst/>
                <a:latin typeface="Scope One"/>
              </a:rPr>
              <a:t> kontinuirano</a:t>
            </a: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hr-HR" b="0" i="0" dirty="0">
                <a:solidFill>
                  <a:srgbClr val="000000"/>
                </a:solidFill>
                <a:effectLst/>
                <a:latin typeface="Scope One"/>
              </a:rPr>
              <a:t>pravovremeno (u slučaju provjere, najbolje odmah sljedeći sat ili što je ranije moguće)</a:t>
            </a:r>
          </a:p>
          <a:p>
            <a:br>
              <a:rPr lang="hr-HR" dirty="0"/>
            </a:b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8098803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niOkvir 2">
            <a:extLst>
              <a:ext uri="{FF2B5EF4-FFF2-40B4-BE49-F238E27FC236}">
                <a16:creationId xmlns:a16="http://schemas.microsoft.com/office/drawing/2014/main" id="{CC2D83B6-B851-492D-81E4-A938093DDD3D}"/>
              </a:ext>
            </a:extLst>
          </p:cNvPr>
          <p:cNvSpPr txBox="1"/>
          <p:nvPr/>
        </p:nvSpPr>
        <p:spPr>
          <a:xfrm>
            <a:off x="779229" y="1630018"/>
            <a:ext cx="7742582" cy="31393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fontAlgn="base"/>
            <a:r>
              <a:rPr lang="hr-HR" b="1" i="0" dirty="0">
                <a:solidFill>
                  <a:srgbClr val="000000"/>
                </a:solidFill>
                <a:effectLst/>
                <a:latin typeface="Scope One"/>
              </a:rPr>
              <a:t>Neprihvatljivi oblici ponašanja</a:t>
            </a:r>
            <a:br>
              <a:rPr lang="hr-HR" b="0" i="0" dirty="0">
                <a:solidFill>
                  <a:srgbClr val="000000"/>
                </a:solidFill>
                <a:effectLst/>
                <a:latin typeface="Scope One"/>
              </a:rPr>
            </a:br>
            <a:endParaRPr lang="hr-HR" b="0" i="0" dirty="0">
              <a:solidFill>
                <a:srgbClr val="000000"/>
              </a:solidFill>
              <a:effectLst/>
              <a:latin typeface="Scope One"/>
            </a:endParaRP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hr-HR" b="0" i="0" dirty="0">
                <a:solidFill>
                  <a:srgbClr val="000000"/>
                </a:solidFill>
                <a:effectLst/>
                <a:latin typeface="Scope One"/>
              </a:rPr>
              <a:t>prepisivanje od drugih učenika na ispitu</a:t>
            </a: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hr-HR" b="0" i="0" dirty="0">
                <a:solidFill>
                  <a:srgbClr val="000000"/>
                </a:solidFill>
                <a:effectLst/>
                <a:latin typeface="Scope One"/>
              </a:rPr>
              <a:t>prepisivanje/kopiranje zadaća ili radova uz dopuštenje drugih učenika </a:t>
            </a: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hr-HR" b="0" i="0" dirty="0">
                <a:solidFill>
                  <a:srgbClr val="000000"/>
                </a:solidFill>
                <a:effectLst/>
                <a:latin typeface="Scope One"/>
              </a:rPr>
              <a:t>dopuštanje drugim učenicima prepisivanje na ispitu </a:t>
            </a: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hr-HR" b="0" i="0" dirty="0">
                <a:solidFill>
                  <a:srgbClr val="000000"/>
                </a:solidFill>
                <a:effectLst/>
                <a:latin typeface="Scope One"/>
              </a:rPr>
              <a:t>pisanje zadaća i drugih radova umjesto drugih učenika </a:t>
            </a: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hr-HR" b="0" i="0" dirty="0">
                <a:solidFill>
                  <a:srgbClr val="000000"/>
                </a:solidFill>
                <a:effectLst/>
                <a:latin typeface="Scope One"/>
              </a:rPr>
              <a:t>plagiranje, odnosno uporaba tuđih riječi i/ili misli bez navođenja izvora </a:t>
            </a: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hr-HR" b="0" i="0" dirty="0">
                <a:solidFill>
                  <a:srgbClr val="000000"/>
                </a:solidFill>
                <a:effectLst/>
                <a:latin typeface="Scope One"/>
              </a:rPr>
              <a:t>krivotvorenje ispitnih materijala ili podataka u projektima / istraživačkim radovima </a:t>
            </a: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hr-HR" b="0" i="0" dirty="0">
                <a:solidFill>
                  <a:srgbClr val="000000"/>
                </a:solidFill>
                <a:effectLst/>
                <a:latin typeface="Scope One"/>
              </a:rPr>
              <a:t>prikrivanje i prešućivanje varanja, plagiranja i prepisivanja drugih učenika</a:t>
            </a:r>
          </a:p>
          <a:p>
            <a:pPr algn="l" fontAlgn="base"/>
            <a:r>
              <a:rPr lang="hr-HR" b="0" i="0" dirty="0">
                <a:solidFill>
                  <a:srgbClr val="000000"/>
                </a:solidFill>
                <a:effectLst/>
                <a:latin typeface="Scope One"/>
              </a:rPr>
              <a:t>    </a:t>
            </a:r>
          </a:p>
        </p:txBody>
      </p:sp>
    </p:spTree>
    <p:extLst>
      <p:ext uri="{BB962C8B-B14F-4D97-AF65-F5344CB8AC3E}">
        <p14:creationId xmlns:p14="http://schemas.microsoft.com/office/powerpoint/2010/main" val="15668737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niOkvir 2">
            <a:extLst>
              <a:ext uri="{FF2B5EF4-FFF2-40B4-BE49-F238E27FC236}">
                <a16:creationId xmlns:a16="http://schemas.microsoft.com/office/drawing/2014/main" id="{1F138073-24FB-4060-B0BB-48E81B9DC8A6}"/>
              </a:ext>
            </a:extLst>
          </p:cNvPr>
          <p:cNvSpPr txBox="1"/>
          <p:nvPr/>
        </p:nvSpPr>
        <p:spPr>
          <a:xfrm>
            <a:off x="620202" y="56859"/>
            <a:ext cx="10098156" cy="64633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fontAlgn="base"/>
            <a:br>
              <a:rPr lang="hr-HR" b="0" i="0" dirty="0">
                <a:solidFill>
                  <a:srgbClr val="666666"/>
                </a:solidFill>
                <a:effectLst/>
                <a:latin typeface="Scope One"/>
              </a:rPr>
            </a:br>
            <a:r>
              <a:rPr lang="hr-HR" b="1" i="0" dirty="0">
                <a:solidFill>
                  <a:srgbClr val="000000"/>
                </a:solidFill>
                <a:effectLst/>
                <a:latin typeface="Scope One"/>
              </a:rPr>
              <a:t>Školsko ocjenjivanje</a:t>
            </a:r>
            <a:endParaRPr lang="hr-HR" b="0" i="0" dirty="0">
              <a:solidFill>
                <a:srgbClr val="000000"/>
              </a:solidFill>
              <a:effectLst/>
              <a:latin typeface="Scope One"/>
            </a:endParaRPr>
          </a:p>
          <a:p>
            <a:pPr algn="l" fontAlgn="base"/>
            <a:r>
              <a:rPr lang="hr-HR" b="1" i="0" dirty="0">
                <a:solidFill>
                  <a:srgbClr val="000000"/>
                </a:solidFill>
                <a:effectLst/>
                <a:latin typeface="Scope One"/>
              </a:rPr>
              <a:t>Školska ocjena</a:t>
            </a:r>
            <a:br>
              <a:rPr lang="hr-HR" b="0" i="0" dirty="0">
                <a:solidFill>
                  <a:srgbClr val="000000"/>
                </a:solidFill>
                <a:effectLst/>
                <a:latin typeface="Scope One"/>
              </a:rPr>
            </a:br>
            <a:endParaRPr lang="hr-HR" b="0" i="0" dirty="0">
              <a:solidFill>
                <a:srgbClr val="000000"/>
              </a:solidFill>
              <a:effectLst/>
              <a:latin typeface="Scope One"/>
            </a:endParaRPr>
          </a:p>
          <a:p>
            <a:pPr algn="l" fontAlgn="base"/>
            <a:r>
              <a:rPr lang="hr-HR" b="1" i="0" dirty="0">
                <a:solidFill>
                  <a:srgbClr val="0D4D72"/>
                </a:solidFill>
                <a:effectLst/>
                <a:latin typeface="Scope One"/>
              </a:rPr>
              <a:t>Ocjenjivanje</a:t>
            </a:r>
            <a:endParaRPr lang="hr-HR" b="0" i="0" dirty="0">
              <a:solidFill>
                <a:srgbClr val="0D4D72"/>
              </a:solidFill>
              <a:effectLst/>
              <a:latin typeface="Scope One"/>
            </a:endParaRPr>
          </a:p>
          <a:p>
            <a:pPr algn="l" fontAlgn="base"/>
            <a:br>
              <a:rPr lang="hr-HR" b="0" i="0" dirty="0">
                <a:solidFill>
                  <a:srgbClr val="666666"/>
                </a:solidFill>
                <a:effectLst/>
                <a:latin typeface="Scope One"/>
              </a:rPr>
            </a:br>
            <a:r>
              <a:rPr lang="hr-HR" b="0" i="0" dirty="0">
                <a:solidFill>
                  <a:srgbClr val="666666"/>
                </a:solidFill>
                <a:effectLst/>
                <a:latin typeface="Scope One"/>
              </a:rPr>
              <a:t>- kvalitativna i kvantitativna procjena </a:t>
            </a: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hr-HR" b="0" i="0" dirty="0">
                <a:solidFill>
                  <a:srgbClr val="666666"/>
                </a:solidFill>
                <a:effectLst/>
                <a:latin typeface="Scope One"/>
              </a:rPr>
              <a:t>prosudba vrijednosti učenikova usmenoga i pisanoga odgovora </a:t>
            </a: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hr-HR" b="0" i="0" dirty="0">
                <a:solidFill>
                  <a:srgbClr val="666666"/>
                </a:solidFill>
                <a:effectLst/>
                <a:latin typeface="Scope One"/>
              </a:rPr>
              <a:t>procjena učenikovih sposobnosti i mogućnosti </a:t>
            </a: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hr-HR" b="0" i="0" dirty="0">
                <a:solidFill>
                  <a:srgbClr val="666666"/>
                </a:solidFill>
                <a:effectLst/>
                <a:latin typeface="Scope One"/>
              </a:rPr>
              <a:t>procjena o učenikovu korištenju vlastitih mogućnosti</a:t>
            </a: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hr-HR" b="0" i="0" dirty="0">
                <a:solidFill>
                  <a:srgbClr val="666666"/>
                </a:solidFill>
                <a:effectLst/>
                <a:latin typeface="Scope One"/>
              </a:rPr>
              <a:t>procjena učenikova zalaganja i rada na satu</a:t>
            </a:r>
          </a:p>
          <a:p>
            <a:pPr algn="l" fontAlgn="base"/>
            <a:r>
              <a:rPr lang="hr-HR" b="0" i="0" dirty="0">
                <a:solidFill>
                  <a:srgbClr val="666666"/>
                </a:solidFill>
                <a:effectLst/>
                <a:latin typeface="Scope One"/>
              </a:rPr>
              <a:t>- praćenje razvoja motoričkih sposobnosti i sazrijevanja u emocionalnom području </a:t>
            </a:r>
            <a:br>
              <a:rPr lang="hr-HR" b="0" i="0" dirty="0">
                <a:solidFill>
                  <a:srgbClr val="666666"/>
                </a:solidFill>
                <a:effectLst/>
                <a:latin typeface="Scope One"/>
              </a:rPr>
            </a:br>
            <a:endParaRPr lang="hr-HR" b="0" i="0" dirty="0">
              <a:solidFill>
                <a:srgbClr val="666666"/>
              </a:solidFill>
              <a:effectLst/>
              <a:latin typeface="Scope One"/>
            </a:endParaRPr>
          </a:p>
          <a:p>
            <a:pPr algn="l" fontAlgn="base"/>
            <a:r>
              <a:rPr lang="hr-HR" b="0" i="1" dirty="0">
                <a:solidFill>
                  <a:srgbClr val="6D6D6D"/>
                </a:solidFill>
                <a:effectLst/>
                <a:latin typeface="Scope One"/>
              </a:rPr>
              <a:t>Pravilnik o načinima, postupcima i elementima (Uvodno provjeravanje, Usmeno provjeravanje, Pisano provjeravanje, Ponavljanje pisane provjere znanja)</a:t>
            </a:r>
            <a:br>
              <a:rPr lang="hr-HR" b="0" i="0" dirty="0">
                <a:solidFill>
                  <a:srgbClr val="666666"/>
                </a:solidFill>
                <a:effectLst/>
                <a:latin typeface="Scope One"/>
              </a:rPr>
            </a:br>
            <a:endParaRPr lang="hr-HR" b="0" i="0" dirty="0">
              <a:solidFill>
                <a:srgbClr val="666666"/>
              </a:solidFill>
              <a:effectLst/>
              <a:latin typeface="Scope One"/>
            </a:endParaRP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hr-HR" b="0" i="0" dirty="0">
                <a:solidFill>
                  <a:srgbClr val="666666"/>
                </a:solidFill>
                <a:effectLst/>
                <a:latin typeface="Scope One"/>
              </a:rPr>
              <a:t>- služi za raspoznavanje, predviđanje i poticanje</a:t>
            </a: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hr-HR" b="0" i="0" dirty="0">
                <a:solidFill>
                  <a:srgbClr val="666666"/>
                </a:solidFill>
                <a:effectLst/>
                <a:latin typeface="Scope One"/>
              </a:rPr>
              <a:t>dobro </a:t>
            </a: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hr-HR" b="0" i="0" dirty="0">
                <a:solidFill>
                  <a:srgbClr val="666666"/>
                </a:solidFill>
                <a:effectLst/>
                <a:latin typeface="Scope One"/>
              </a:rPr>
              <a:t>vrlo dobro </a:t>
            </a: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hr-HR" b="0" i="0" dirty="0">
                <a:solidFill>
                  <a:srgbClr val="666666"/>
                </a:solidFill>
                <a:effectLst/>
                <a:latin typeface="Scope One"/>
              </a:rPr>
              <a:t>izvrsno ili odlično</a:t>
            </a: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hr-HR" b="0" i="0" dirty="0">
                <a:solidFill>
                  <a:srgbClr val="666666"/>
                </a:solidFill>
                <a:effectLst/>
                <a:latin typeface="Scope One"/>
              </a:rPr>
              <a:t> dovoljno</a:t>
            </a: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hr-HR" b="0" i="0" dirty="0">
                <a:solidFill>
                  <a:srgbClr val="666666"/>
                </a:solidFill>
                <a:effectLst/>
                <a:latin typeface="Scope One"/>
              </a:rPr>
              <a:t> nedovoljno</a:t>
            </a:r>
          </a:p>
          <a:p>
            <a:pPr algn="l" fontAlgn="base"/>
            <a:endParaRPr lang="hr-HR" b="0" i="0" dirty="0">
              <a:solidFill>
                <a:srgbClr val="000000"/>
              </a:solidFill>
              <a:effectLst/>
              <a:latin typeface="Scope One"/>
            </a:endParaRPr>
          </a:p>
        </p:txBody>
      </p:sp>
    </p:spTree>
    <p:extLst>
      <p:ext uri="{BB962C8B-B14F-4D97-AF65-F5344CB8AC3E}">
        <p14:creationId xmlns:p14="http://schemas.microsoft.com/office/powerpoint/2010/main" val="35321064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niOkvir 2">
            <a:extLst>
              <a:ext uri="{FF2B5EF4-FFF2-40B4-BE49-F238E27FC236}">
                <a16:creationId xmlns:a16="http://schemas.microsoft.com/office/drawing/2014/main" id="{4D4DDECE-C86A-4DBF-9B36-48324F246C5A}"/>
              </a:ext>
            </a:extLst>
          </p:cNvPr>
          <p:cNvSpPr txBox="1"/>
          <p:nvPr/>
        </p:nvSpPr>
        <p:spPr>
          <a:xfrm>
            <a:off x="198783" y="286247"/>
            <a:ext cx="11791784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fontAlgn="base"/>
            <a:r>
              <a:rPr lang="hr-HR" b="1" i="0" dirty="0">
                <a:solidFill>
                  <a:srgbClr val="666666"/>
                </a:solidFill>
                <a:effectLst/>
                <a:latin typeface="Scope One"/>
              </a:rPr>
              <a:t>Odluka o zaključnoj ocjeni</a:t>
            </a:r>
            <a:br>
              <a:rPr lang="hr-HR" b="1" i="0" dirty="0">
                <a:solidFill>
                  <a:srgbClr val="666666"/>
                </a:solidFill>
                <a:effectLst/>
                <a:latin typeface="Scope One"/>
              </a:rPr>
            </a:br>
            <a:r>
              <a:rPr lang="hr-HR" dirty="0">
                <a:solidFill>
                  <a:srgbClr val="666666"/>
                </a:solidFill>
                <a:latin typeface="Scope One"/>
              </a:rPr>
              <a:t>P</a:t>
            </a:r>
            <a:r>
              <a:rPr lang="hr-HR" b="0" i="0" dirty="0">
                <a:solidFill>
                  <a:srgbClr val="666666"/>
                </a:solidFill>
                <a:effectLst/>
                <a:latin typeface="Scope One"/>
              </a:rPr>
              <a:t>roizlazi iz usvojenosti odgojno-obrazovnih ishoda definiranih i razrađenih u </a:t>
            </a:r>
            <a:r>
              <a:rPr lang="hr-HR" b="0" i="0" dirty="0" err="1">
                <a:solidFill>
                  <a:srgbClr val="666666"/>
                </a:solidFill>
                <a:effectLst/>
                <a:latin typeface="Scope One"/>
              </a:rPr>
              <a:t>kurikulu</a:t>
            </a:r>
            <a:r>
              <a:rPr lang="hr-HR" b="0" i="0" dirty="0">
                <a:solidFill>
                  <a:srgbClr val="666666"/>
                </a:solidFill>
                <a:effectLst/>
                <a:latin typeface="Scope One"/>
              </a:rPr>
              <a:t> nastavnoga predmeta</a:t>
            </a: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hr-HR" b="0" i="0" dirty="0">
                <a:solidFill>
                  <a:srgbClr val="666666"/>
                </a:solidFill>
                <a:effectLst/>
                <a:latin typeface="Scope One"/>
              </a:rPr>
              <a:t>donošenje je definirano predmetnim elementima vrednovanja kao i udjelom koji oni imaju u zaključnoj procjeni</a:t>
            </a: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hr-HR" b="0" i="0" dirty="0">
                <a:solidFill>
                  <a:srgbClr val="666666"/>
                </a:solidFill>
                <a:effectLst/>
                <a:latin typeface="Scope One"/>
              </a:rPr>
              <a:t>utemeljena na vrijednostima, valjanim i dokazivim informacijama o učenikovu učenju i napretku</a:t>
            </a:r>
            <a:br>
              <a:rPr lang="hr-HR" b="0" i="0" dirty="0">
                <a:solidFill>
                  <a:srgbClr val="666666"/>
                </a:solidFill>
                <a:effectLst/>
                <a:latin typeface="Scope One"/>
              </a:rPr>
            </a:br>
            <a:endParaRPr lang="hr-HR" b="0" i="0" dirty="0">
              <a:solidFill>
                <a:srgbClr val="666666"/>
              </a:solidFill>
              <a:effectLst/>
              <a:latin typeface="Scope One"/>
            </a:endParaRPr>
          </a:p>
          <a:p>
            <a:pPr algn="l" fontAlgn="base">
              <a:buFont typeface="Arial" panose="020B0604020202020204" pitchFamily="34" charset="0"/>
              <a:buChar char="•"/>
            </a:pPr>
            <a:endParaRPr lang="hr-HR" b="0" i="0" dirty="0">
              <a:solidFill>
                <a:srgbClr val="666666"/>
              </a:solidFill>
              <a:effectLst/>
              <a:latin typeface="Scope One"/>
            </a:endParaRPr>
          </a:p>
          <a:p>
            <a:pPr algn="l" fontAlgn="base"/>
            <a:r>
              <a:rPr lang="hr-HR" b="1" i="0" dirty="0">
                <a:solidFill>
                  <a:srgbClr val="000000"/>
                </a:solidFill>
                <a:effectLst/>
                <a:latin typeface="Scope One"/>
              </a:rPr>
              <a:t>Zaključna ocjena</a:t>
            </a:r>
            <a:endParaRPr lang="hr-HR" b="0" i="0" dirty="0">
              <a:solidFill>
                <a:srgbClr val="000000"/>
              </a:solidFill>
              <a:effectLst/>
              <a:latin typeface="Scope One"/>
            </a:endParaRP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hr-HR" b="0" i="0" dirty="0">
                <a:solidFill>
                  <a:srgbClr val="000000"/>
                </a:solidFill>
                <a:effectLst/>
                <a:latin typeface="Scope One"/>
              </a:rPr>
              <a:t>treba sadržavati što više informacija o učenikovu učenju i napredovanju (pouzdana, točna, primjerena) </a:t>
            </a: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hr-HR" b="0" i="0" dirty="0">
                <a:solidFill>
                  <a:srgbClr val="000000"/>
                </a:solidFill>
                <a:effectLst/>
                <a:latin typeface="Scope One"/>
              </a:rPr>
              <a:t>treba se temeljiti na podatcima dobivenim različitim načinima i metodama vrednovanja (naučenoga, za učenje i kao učenje) </a:t>
            </a: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hr-HR" b="0" i="0" dirty="0">
                <a:solidFill>
                  <a:srgbClr val="000000"/>
                </a:solidFill>
                <a:effectLst/>
                <a:latin typeface="Scope One"/>
              </a:rPr>
              <a:t>donosi je samostalno svaki učitelj/nastavnik (pomažu mu </a:t>
            </a:r>
            <a:r>
              <a:rPr lang="hr-HR" b="0" i="0" dirty="0" err="1">
                <a:solidFill>
                  <a:srgbClr val="000000"/>
                </a:solidFill>
                <a:effectLst/>
                <a:latin typeface="Scope One"/>
              </a:rPr>
              <a:t>kurikulom</a:t>
            </a:r>
            <a:r>
              <a:rPr lang="hr-HR" b="0" i="0" dirty="0">
                <a:solidFill>
                  <a:srgbClr val="000000"/>
                </a:solidFill>
                <a:effectLst/>
                <a:latin typeface="Scope One"/>
              </a:rPr>
              <a:t> definirane razine usvojenosti odgojno-obrazovnih ishoda)</a:t>
            </a:r>
          </a:p>
          <a:p>
            <a:pPr algn="l" fontAlgn="base"/>
            <a:endParaRPr lang="hr-HR" b="0" i="0" dirty="0">
              <a:solidFill>
                <a:srgbClr val="000000"/>
              </a:solidFill>
              <a:effectLst/>
              <a:latin typeface="Scope One"/>
            </a:endParaRPr>
          </a:p>
        </p:txBody>
      </p:sp>
    </p:spTree>
    <p:extLst>
      <p:ext uri="{BB962C8B-B14F-4D97-AF65-F5344CB8AC3E}">
        <p14:creationId xmlns:p14="http://schemas.microsoft.com/office/powerpoint/2010/main" val="286220299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>
            <a:extLst>
              <a:ext uri="{FF2B5EF4-FFF2-40B4-BE49-F238E27FC236}">
                <a16:creationId xmlns:a16="http://schemas.microsoft.com/office/drawing/2014/main" id="{BB4B9F6A-3FCE-453A-893E-5D3E3BDB56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253550" y="1042054050"/>
            <a:ext cx="12192000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RS" altLang="sr-Latn-RS" sz="18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Scope One"/>
              </a:rPr>
              <a:t>Primjer iz prakse</a:t>
            </a:r>
            <a:endParaRPr kumimoji="0" lang="sr-Latn-RS" altLang="sr-Latn-R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E3AA7771-6633-46EF-A647-9FF9D4F88B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150" y="2662238"/>
            <a:ext cx="10553700" cy="1533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3296852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niOkvir 2">
            <a:extLst>
              <a:ext uri="{FF2B5EF4-FFF2-40B4-BE49-F238E27FC236}">
                <a16:creationId xmlns:a16="http://schemas.microsoft.com/office/drawing/2014/main" id="{6AEB0F62-CDCE-47EE-904E-C9E6D9CA1E38}"/>
              </a:ext>
            </a:extLst>
          </p:cNvPr>
          <p:cNvSpPr txBox="1"/>
          <p:nvPr/>
        </p:nvSpPr>
        <p:spPr>
          <a:xfrm>
            <a:off x="1305017" y="790113"/>
            <a:ext cx="8795551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fontAlgn="base"/>
            <a:br>
              <a:rPr lang="hr-HR" b="1" i="0" dirty="0">
                <a:solidFill>
                  <a:srgbClr val="0D4D72"/>
                </a:solidFill>
                <a:effectLst/>
                <a:latin typeface="Scope One"/>
              </a:rPr>
            </a:br>
            <a:r>
              <a:rPr lang="hr-HR" b="1" i="0" dirty="0">
                <a:solidFill>
                  <a:srgbClr val="0D4D72"/>
                </a:solidFill>
                <a:effectLst/>
                <a:latin typeface="Scope One"/>
              </a:rPr>
              <a:t>Stručno usavršavanje (prijedlog plana i programa individualnoga stručnog usavršavanja, prijedlog stručne literature, prijedlog rada stručnoga aktiva)</a:t>
            </a:r>
          </a:p>
          <a:p>
            <a:pPr algn="l" fontAlgn="base"/>
            <a:endParaRPr lang="hr-HR" b="0" i="0" dirty="0">
              <a:solidFill>
                <a:srgbClr val="0D4D72"/>
              </a:solidFill>
              <a:effectLst/>
              <a:latin typeface="Scope One"/>
            </a:endParaRP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hr-HR" b="0" i="0" dirty="0">
                <a:solidFill>
                  <a:srgbClr val="000000"/>
                </a:solidFill>
                <a:effectLst/>
                <a:latin typeface="Scope One"/>
              </a:rPr>
              <a:t>dio radne obveze</a:t>
            </a:r>
          </a:p>
          <a:p>
            <a:pPr algn="just" fontAlgn="base"/>
            <a:r>
              <a:rPr lang="hr-HR" b="1" i="1" dirty="0">
                <a:solidFill>
                  <a:srgbClr val="000000"/>
                </a:solidFill>
                <a:effectLst/>
                <a:latin typeface="Scope One"/>
              </a:rPr>
              <a:t>Učitelji, nastavnici, stručni suradnici i ravnatelji školske ustanove imaju pravo i obvezu trajno se stručno osposobljavati i usavršavati kroz programe koje je odobrilo Ministarstvo</a:t>
            </a:r>
            <a:r>
              <a:rPr lang="hr-HR" b="0" i="1" dirty="0">
                <a:solidFill>
                  <a:srgbClr val="000000"/>
                </a:solidFill>
                <a:effectLst/>
                <a:latin typeface="Scope One"/>
              </a:rPr>
              <a:t>. (...) Pod stalnim stručnim osposobljavanjem i usavršavanjem (...) podrazumijeva se pojedinačno i organizirano usavršavanje u matičnoj znanosti u području pedagogije, didaktike, obrazovne psihologije, metodike, informacijsko-komunikacijskih tehnologija, savjetodavnog rada, upravljanja, obrazovnih politika i drugih područja relevantnih za učinkovito i visokokvalitetno obavljanje odgojno-obrazovne djelatnosti u školskim ustanovama. Programe (...) organiziraju i provode ustanove nadležne za stručno usavršavanje.</a:t>
            </a:r>
            <a:endParaRPr lang="hr-HR" b="0" i="0" dirty="0">
              <a:solidFill>
                <a:srgbClr val="000000"/>
              </a:solidFill>
              <a:effectLst/>
              <a:latin typeface="Scope One"/>
            </a:endParaRPr>
          </a:p>
        </p:txBody>
      </p:sp>
    </p:spTree>
    <p:extLst>
      <p:ext uri="{BB962C8B-B14F-4D97-AF65-F5344CB8AC3E}">
        <p14:creationId xmlns:p14="http://schemas.microsoft.com/office/powerpoint/2010/main" val="135986072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>
            <a:extLst>
              <a:ext uri="{FF2B5EF4-FFF2-40B4-BE49-F238E27FC236}">
                <a16:creationId xmlns:a16="http://schemas.microsoft.com/office/drawing/2014/main" id="{CD797308-AA79-4CA7-A6FD-1F0F13BECF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991725" cy="6486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>
            <a:extLst>
              <a:ext uri="{FF2B5EF4-FFF2-40B4-BE49-F238E27FC236}">
                <a16:creationId xmlns:a16="http://schemas.microsoft.com/office/drawing/2014/main" id="{47052B10-7498-48D5-914F-205D15B296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572375" cy="6943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5">
            <a:extLst>
              <a:ext uri="{FF2B5EF4-FFF2-40B4-BE49-F238E27FC236}">
                <a16:creationId xmlns:a16="http://schemas.microsoft.com/office/drawing/2014/main" id="{27047829-4F63-4961-AA05-5BB147B0B1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3955750" y="376161300"/>
            <a:ext cx="12192000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RS" altLang="sr-Latn-RS" sz="18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Scope One"/>
              </a:rPr>
              <a:t>I</a:t>
            </a:r>
            <a:r>
              <a:rPr kumimoji="0" lang="sr-Latn-RS" altLang="sr-Latn-RS" sz="1800" b="1" i="0" u="none" strike="noStrike" cap="none" normalizeH="0" baseline="0">
                <a:ln>
                  <a:noFill/>
                </a:ln>
                <a:solidFill>
                  <a:srgbClr val="0D4D72"/>
                </a:solidFill>
                <a:effectLst/>
                <a:latin typeface="Scope One"/>
              </a:rPr>
              <a:t>deja profesionalnosti i profesionalnog razvoja</a:t>
            </a:r>
            <a:endParaRPr kumimoji="0" lang="sr-Latn-RS" altLang="sr-Latn-R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ACC9F8D5-5A68-4137-B8D6-3A94F86F57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0138" y="271463"/>
            <a:ext cx="9991725" cy="6315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087742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niOkvir 2">
            <a:extLst>
              <a:ext uri="{FF2B5EF4-FFF2-40B4-BE49-F238E27FC236}">
                <a16:creationId xmlns:a16="http://schemas.microsoft.com/office/drawing/2014/main" id="{C0113B26-962D-4D3E-8F83-11FE9917906E}"/>
              </a:ext>
            </a:extLst>
          </p:cNvPr>
          <p:cNvSpPr txBox="1"/>
          <p:nvPr/>
        </p:nvSpPr>
        <p:spPr>
          <a:xfrm>
            <a:off x="485030" y="588397"/>
            <a:ext cx="11831540" cy="64633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fontAlgn="base"/>
            <a:br>
              <a:rPr lang="hr-HR" b="0" i="0" dirty="0">
                <a:solidFill>
                  <a:srgbClr val="6D6D6D"/>
                </a:solidFill>
                <a:effectLst/>
                <a:latin typeface="Satisfy"/>
              </a:rPr>
            </a:br>
            <a:endParaRPr lang="hr-HR" b="0" i="0" dirty="0">
              <a:solidFill>
                <a:srgbClr val="6D6D6D"/>
              </a:solidFill>
              <a:effectLst/>
              <a:latin typeface="Satisfy"/>
            </a:endParaRPr>
          </a:p>
          <a:p>
            <a:pPr algn="l" fontAlgn="base"/>
            <a:r>
              <a:rPr lang="hr-HR" b="0" i="0" dirty="0">
                <a:solidFill>
                  <a:srgbClr val="242424"/>
                </a:solidFill>
                <a:effectLst/>
                <a:latin typeface="Scope One"/>
              </a:rPr>
              <a:t>1. Uvodna riječ i predstavljanje Mrežnoga mjesta s preporukama za rad učitelja i nastavnika hrvatskoga jezika Istarske, Karlovačke, Ličko-senjske, Primorsko-goranske, Zadarske i Šibensko-kninske županije</a:t>
            </a:r>
          </a:p>
          <a:p>
            <a:pPr algn="l" fontAlgn="base"/>
            <a:r>
              <a:rPr lang="hr-HR" b="0" i="0" dirty="0">
                <a:solidFill>
                  <a:srgbClr val="6D6D6D"/>
                </a:solidFill>
                <a:effectLst/>
                <a:latin typeface="Scope One"/>
              </a:rPr>
              <a:t>2. Program rada</a:t>
            </a:r>
          </a:p>
          <a:p>
            <a:pPr algn="r" fontAlgn="base"/>
            <a:r>
              <a:rPr lang="hr-HR" b="0" i="0" dirty="0">
                <a:solidFill>
                  <a:srgbClr val="6D6D6D"/>
                </a:solidFill>
                <a:effectLst/>
                <a:latin typeface="Satisfy"/>
              </a:rPr>
              <a:t>.</a:t>
            </a:r>
          </a:p>
          <a:p>
            <a:pPr algn="l" fontAlgn="base"/>
            <a:r>
              <a:rPr lang="hr-HR" b="0" i="0" dirty="0">
                <a:solidFill>
                  <a:srgbClr val="000000"/>
                </a:solidFill>
                <a:effectLst/>
                <a:latin typeface="Scope One"/>
              </a:rPr>
              <a:t>3,Komunikacija u odgojno-obrazovnom procesu (učitelj/nastavnik - učenik - roditelj, nastava na daljinu)</a:t>
            </a:r>
          </a:p>
          <a:p>
            <a:pPr algn="l" fontAlgn="base"/>
            <a:r>
              <a:rPr lang="hr-HR" b="0" i="0" dirty="0">
                <a:solidFill>
                  <a:srgbClr val="000000"/>
                </a:solidFill>
                <a:effectLst/>
                <a:latin typeface="Scope One"/>
              </a:rPr>
              <a:t>Planiranje nastave hrvatskoga jezika (GIK, planiranje izbora književnih djela za cjelovito čitanje) i njezina evidencija (bilježenje nastavnih jedinica u e-Dnevniku)</a:t>
            </a:r>
          </a:p>
          <a:p>
            <a:pPr algn="l" fontAlgn="base"/>
            <a:endParaRPr lang="hr-HR" dirty="0">
              <a:solidFill>
                <a:srgbClr val="000000"/>
              </a:solidFill>
              <a:latin typeface="Scope One"/>
            </a:endParaRPr>
          </a:p>
          <a:p>
            <a:pPr algn="l" fontAlgn="base"/>
            <a:endParaRPr lang="hr-HR" b="0" i="0" dirty="0">
              <a:solidFill>
                <a:srgbClr val="000000"/>
              </a:solidFill>
              <a:effectLst/>
              <a:latin typeface="Scope One"/>
            </a:endParaRPr>
          </a:p>
          <a:p>
            <a:pPr algn="l" fontAlgn="base"/>
            <a:r>
              <a:rPr lang="hr-HR" dirty="0">
                <a:solidFill>
                  <a:srgbClr val="000000"/>
                </a:solidFill>
                <a:latin typeface="Scope One"/>
              </a:rPr>
              <a:t>4. Vrednovanje učeničkih postignuća (bilješke, praćenja, zaključna ocjena)</a:t>
            </a:r>
          </a:p>
          <a:p>
            <a:pPr algn="l" fontAlgn="base"/>
            <a:endParaRPr lang="hr-HR" dirty="0">
              <a:solidFill>
                <a:srgbClr val="000000"/>
              </a:solidFill>
              <a:latin typeface="Scope One"/>
            </a:endParaRPr>
          </a:p>
          <a:p>
            <a:pPr algn="l" fontAlgn="base"/>
            <a:r>
              <a:rPr lang="hr-HR" dirty="0">
                <a:solidFill>
                  <a:srgbClr val="000000"/>
                </a:solidFill>
                <a:latin typeface="Scope One"/>
              </a:rPr>
              <a:t>5. Stručno usavršavanje </a:t>
            </a:r>
            <a:r>
              <a:rPr lang="hr-HR" b="0" i="0" dirty="0">
                <a:solidFill>
                  <a:srgbClr val="000000"/>
                </a:solidFill>
                <a:effectLst/>
                <a:latin typeface="Scope One"/>
              </a:rPr>
              <a:t>(prijedlog plana i programa individualnoga stručnog usavršavanja, prijedlog stručne literature, prijedlog rada stručnoga aktiva)</a:t>
            </a:r>
            <a:endParaRPr lang="hr-HR" dirty="0">
              <a:solidFill>
                <a:srgbClr val="000000"/>
              </a:solidFill>
              <a:latin typeface="Scope One"/>
            </a:endParaRPr>
          </a:p>
          <a:p>
            <a:pPr algn="l" fontAlgn="base"/>
            <a:endParaRPr lang="hr-HR" b="0" i="0" dirty="0">
              <a:solidFill>
                <a:srgbClr val="000000"/>
              </a:solidFill>
              <a:effectLst/>
              <a:latin typeface="Scope One"/>
            </a:endParaRPr>
          </a:p>
          <a:p>
            <a:pPr algn="l" fontAlgn="base"/>
            <a:endParaRPr lang="hr-HR" dirty="0">
              <a:solidFill>
                <a:srgbClr val="000000"/>
              </a:solidFill>
              <a:latin typeface="Scope One"/>
            </a:endParaRPr>
          </a:p>
          <a:p>
            <a:pPr algn="l" fontAlgn="base"/>
            <a:endParaRPr lang="hr-HR" b="0" i="0" dirty="0">
              <a:solidFill>
                <a:srgbClr val="000000"/>
              </a:solidFill>
              <a:effectLst/>
              <a:latin typeface="Scope One"/>
            </a:endParaRPr>
          </a:p>
          <a:p>
            <a:pPr algn="l" fontAlgn="base"/>
            <a:endParaRPr lang="hr-HR" dirty="0">
              <a:solidFill>
                <a:srgbClr val="000000"/>
              </a:solidFill>
              <a:latin typeface="Scope One"/>
            </a:endParaRPr>
          </a:p>
          <a:p>
            <a:pPr algn="l" fontAlgn="base"/>
            <a:endParaRPr lang="hr-HR" b="0" i="0" dirty="0">
              <a:solidFill>
                <a:srgbClr val="000000"/>
              </a:solidFill>
              <a:effectLst/>
              <a:latin typeface="Scope One"/>
            </a:endParaRPr>
          </a:p>
          <a:p>
            <a:pPr algn="l" fontAlgn="base"/>
            <a:endParaRPr lang="hr-HR" dirty="0">
              <a:solidFill>
                <a:srgbClr val="000000"/>
              </a:solidFill>
              <a:latin typeface="Scope One"/>
            </a:endParaRPr>
          </a:p>
          <a:p>
            <a:pPr algn="l" fontAlgn="base"/>
            <a:endParaRPr lang="hr-HR" b="0" i="0" dirty="0">
              <a:solidFill>
                <a:srgbClr val="000000"/>
              </a:solidFill>
              <a:effectLst/>
              <a:latin typeface="Scope One"/>
            </a:endParaRPr>
          </a:p>
          <a:p>
            <a:pPr algn="l" fontAlgn="base"/>
            <a:endParaRPr lang="hr-HR" b="0" i="0" dirty="0">
              <a:solidFill>
                <a:srgbClr val="000000"/>
              </a:solidFill>
              <a:effectLst/>
              <a:latin typeface="Scope One"/>
            </a:endParaRPr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D07528E1-09BF-45A5-A8E2-C47C6AA73B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238125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12696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sr-Latn-RS" altLang="sr-Latn-R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inherit"/>
              </a:rPr>
            </a:br>
            <a:endParaRPr kumimoji="0" lang="sr-Latn-RS" altLang="sr-Latn-R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AutoShape 3" descr="Genially Logo">
            <a:hlinkClick r:id="rId2"/>
            <a:extLst>
              <a:ext uri="{FF2B5EF4-FFF2-40B4-BE49-F238E27FC236}">
                <a16:creationId xmlns:a16="http://schemas.microsoft.com/office/drawing/2014/main" id="{BB6B0644-05D6-4B31-AADF-C56386E9B85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5725" y="-51435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8" name="AutoShape 4" descr="Genially logo">
            <a:hlinkClick r:id="rId2"/>
            <a:extLst>
              <a:ext uri="{FF2B5EF4-FFF2-40B4-BE49-F238E27FC236}">
                <a16:creationId xmlns:a16="http://schemas.microsoft.com/office/drawing/2014/main" id="{A0381753-326D-48C8-856C-B10727BA72F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0325" y="-5556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9" name="AutoShape 5">
            <a:hlinkClick r:id="rId3"/>
            <a:extLst>
              <a:ext uri="{FF2B5EF4-FFF2-40B4-BE49-F238E27FC236}">
                <a16:creationId xmlns:a16="http://schemas.microsoft.com/office/drawing/2014/main" id="{34307A35-56D6-434D-A421-22C04D4A665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8900" y="2689225"/>
            <a:ext cx="285750" cy="285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10" name="AutoShape 6">
            <a:hlinkClick r:id="rId4"/>
            <a:extLst>
              <a:ext uri="{FF2B5EF4-FFF2-40B4-BE49-F238E27FC236}">
                <a16:creationId xmlns:a16="http://schemas.microsoft.com/office/drawing/2014/main" id="{9CDF8FF8-5F43-4C10-B576-5F3B0D42CBA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8900" y="2963863"/>
            <a:ext cx="285750" cy="285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11" name="AutoShape 7">
            <a:hlinkClick r:id="rId5"/>
            <a:extLst>
              <a:ext uri="{FF2B5EF4-FFF2-40B4-BE49-F238E27FC236}">
                <a16:creationId xmlns:a16="http://schemas.microsoft.com/office/drawing/2014/main" id="{9C85EFAA-3991-405C-87C8-BEA2CF7DB0F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8900" y="3238500"/>
            <a:ext cx="285750" cy="285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12" name="AutoShape 8">
            <a:hlinkClick r:id="rId6"/>
            <a:extLst>
              <a:ext uri="{FF2B5EF4-FFF2-40B4-BE49-F238E27FC236}">
                <a16:creationId xmlns:a16="http://schemas.microsoft.com/office/drawing/2014/main" id="{C0F05930-7799-49BF-AA55-B0446FE6516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8900" y="3513138"/>
            <a:ext cx="285750" cy="285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13" name="AutoShape 9">
            <a:hlinkClick r:id="rId7"/>
            <a:extLst>
              <a:ext uri="{FF2B5EF4-FFF2-40B4-BE49-F238E27FC236}">
                <a16:creationId xmlns:a16="http://schemas.microsoft.com/office/drawing/2014/main" id="{5CACB462-6884-4358-ACD1-D3ED605CC7F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8900" y="3787775"/>
            <a:ext cx="285750" cy="285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14" name="AutoShape 10">
            <a:hlinkClick r:id="rId8"/>
            <a:extLst>
              <a:ext uri="{FF2B5EF4-FFF2-40B4-BE49-F238E27FC236}">
                <a16:creationId xmlns:a16="http://schemas.microsoft.com/office/drawing/2014/main" id="{EA43213B-8D38-49E6-A10D-AA37EC49A75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8900" y="4060825"/>
            <a:ext cx="285750" cy="285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15" name="AutoShape 11">
            <a:hlinkClick r:id="rId9"/>
            <a:extLst>
              <a:ext uri="{FF2B5EF4-FFF2-40B4-BE49-F238E27FC236}">
                <a16:creationId xmlns:a16="http://schemas.microsoft.com/office/drawing/2014/main" id="{E76E0D2B-60F4-4DDA-AA22-6E7A2D2FC30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8900" y="4335463"/>
            <a:ext cx="285750" cy="285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16" name="AutoShape 12">
            <a:hlinkClick r:id="rId10"/>
            <a:extLst>
              <a:ext uri="{FF2B5EF4-FFF2-40B4-BE49-F238E27FC236}">
                <a16:creationId xmlns:a16="http://schemas.microsoft.com/office/drawing/2014/main" id="{03B53F41-9F30-45B1-9FF7-FCC7B8EBEC0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8900" y="4610100"/>
            <a:ext cx="285750" cy="285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7988348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>
            <a:extLst>
              <a:ext uri="{FF2B5EF4-FFF2-40B4-BE49-F238E27FC236}">
                <a16:creationId xmlns:a16="http://schemas.microsoft.com/office/drawing/2014/main" id="{34935819-4B3C-4119-BE2E-C98EB78B23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0138" y="185738"/>
            <a:ext cx="9991725" cy="6486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5220052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niOkvir 2">
            <a:extLst>
              <a:ext uri="{FF2B5EF4-FFF2-40B4-BE49-F238E27FC236}">
                <a16:creationId xmlns:a16="http://schemas.microsoft.com/office/drawing/2014/main" id="{22C48EB5-5368-42F7-89ED-4B76B0CC7D5C}"/>
              </a:ext>
            </a:extLst>
          </p:cNvPr>
          <p:cNvSpPr txBox="1"/>
          <p:nvPr/>
        </p:nvSpPr>
        <p:spPr>
          <a:xfrm>
            <a:off x="426128" y="310717"/>
            <a:ext cx="10981677" cy="48013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fontAlgn="base"/>
            <a:r>
              <a:rPr lang="hr-HR" b="1" i="0" dirty="0">
                <a:solidFill>
                  <a:srgbClr val="0D4D72"/>
                </a:solidFill>
                <a:effectLst/>
                <a:latin typeface="Scope One"/>
              </a:rPr>
              <a:t>Suradnja u školskom stručnom tijelu: stručnom aktivu učitelja/nastavnika hrvatskoga jezika</a:t>
            </a:r>
            <a:endParaRPr lang="hr-HR" b="0" i="0" dirty="0">
              <a:solidFill>
                <a:srgbClr val="0D4D72"/>
              </a:solidFill>
              <a:effectLst/>
              <a:latin typeface="Scope One"/>
            </a:endParaRP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hr-HR" b="1" i="0" dirty="0">
                <a:solidFill>
                  <a:srgbClr val="000000"/>
                </a:solidFill>
                <a:effectLst/>
                <a:latin typeface="Scope One"/>
              </a:rPr>
              <a:t>stručni aktiv</a:t>
            </a:r>
            <a:r>
              <a:rPr lang="hr-HR" b="0" i="0" dirty="0">
                <a:solidFill>
                  <a:srgbClr val="000000"/>
                </a:solidFill>
                <a:effectLst/>
                <a:latin typeface="Scope One"/>
              </a:rPr>
              <a:t> jedno je od stručnih tijela škole (ostala: razredno i učiteljsko/nastavničko vijeće)  </a:t>
            </a: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hr-HR" b="0" i="0" dirty="0">
                <a:solidFill>
                  <a:srgbClr val="000000"/>
                </a:solidFill>
                <a:effectLst/>
                <a:latin typeface="Scope One"/>
              </a:rPr>
              <a:t>sastoji se od </a:t>
            </a:r>
            <a:r>
              <a:rPr lang="hr-HR" b="0" i="0" dirty="0" err="1">
                <a:solidFill>
                  <a:srgbClr val="000000"/>
                </a:solidFill>
                <a:effectLst/>
                <a:latin typeface="Scope One"/>
              </a:rPr>
              <a:t>sustručnjaka</a:t>
            </a:r>
            <a:r>
              <a:rPr lang="hr-HR" b="0" i="0" dirty="0">
                <a:solidFill>
                  <a:srgbClr val="000000"/>
                </a:solidFill>
                <a:effectLst/>
                <a:latin typeface="Scope One"/>
              </a:rPr>
              <a:t> povezanih zajedničkim interesima </a:t>
            </a: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hr-HR" b="0" i="0" dirty="0">
                <a:solidFill>
                  <a:srgbClr val="000000"/>
                </a:solidFill>
                <a:effectLst/>
                <a:latin typeface="Scope One"/>
              </a:rPr>
              <a:t>imenuje ga učiteljsko/nastavničko vijeće</a:t>
            </a: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hr-HR" b="0" i="0" dirty="0">
                <a:solidFill>
                  <a:srgbClr val="000000"/>
                </a:solidFill>
                <a:effectLst/>
                <a:latin typeface="Scope One"/>
              </a:rPr>
              <a:t>radi na sastancima </a:t>
            </a: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hr-HR" b="0" i="0" dirty="0">
                <a:solidFill>
                  <a:srgbClr val="000000"/>
                </a:solidFill>
                <a:effectLst/>
                <a:latin typeface="Scope One"/>
              </a:rPr>
              <a:t>sjednice saziva i vodi voditelj stručnoga aktiva </a:t>
            </a: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hr-HR" b="0" i="0" dirty="0">
                <a:solidFill>
                  <a:srgbClr val="000000"/>
                </a:solidFill>
                <a:effectLst/>
                <a:latin typeface="Scope One"/>
              </a:rPr>
              <a:t>    kojega imenuje učiteljsko/nastavničko vijeće</a:t>
            </a:r>
          </a:p>
          <a:p>
            <a:pPr algn="l" fontAlgn="base"/>
            <a:br>
              <a:rPr lang="hr-HR" b="0" i="0" dirty="0">
                <a:solidFill>
                  <a:srgbClr val="000000"/>
                </a:solidFill>
                <a:effectLst/>
                <a:latin typeface="Scope One"/>
              </a:rPr>
            </a:br>
            <a:r>
              <a:rPr lang="hr-HR" b="1" i="0" dirty="0">
                <a:solidFill>
                  <a:srgbClr val="000000"/>
                </a:solidFill>
                <a:effectLst/>
                <a:latin typeface="Scope One"/>
              </a:rPr>
              <a:t>obavlja poslove u skladu sa statutom škole</a:t>
            </a:r>
            <a:r>
              <a:rPr lang="hr-HR" b="0" i="0" dirty="0">
                <a:solidFill>
                  <a:srgbClr val="000000"/>
                </a:solidFill>
                <a:effectLst/>
                <a:latin typeface="Scope One"/>
              </a:rPr>
              <a:t> </a:t>
            </a:r>
            <a:br>
              <a:rPr lang="hr-HR" b="0" i="0" dirty="0">
                <a:solidFill>
                  <a:srgbClr val="000000"/>
                </a:solidFill>
                <a:effectLst/>
                <a:latin typeface="Scope One"/>
              </a:rPr>
            </a:br>
            <a:br>
              <a:rPr lang="hr-HR" b="0" i="0" dirty="0">
                <a:solidFill>
                  <a:srgbClr val="000000"/>
                </a:solidFill>
                <a:effectLst/>
                <a:latin typeface="Scope One"/>
              </a:rPr>
            </a:br>
            <a:endParaRPr lang="hr-HR" b="0" i="0" dirty="0">
              <a:solidFill>
                <a:srgbClr val="000000"/>
              </a:solidFill>
              <a:effectLst/>
              <a:latin typeface="Scope One"/>
            </a:endParaRPr>
          </a:p>
          <a:p>
            <a:pPr algn="just" fontAlgn="base">
              <a:buFont typeface="Arial" panose="020B0604020202020204" pitchFamily="34" charset="0"/>
              <a:buChar char="•"/>
            </a:pPr>
            <a:r>
              <a:rPr lang="hr-HR" b="0" i="0" dirty="0">
                <a:solidFill>
                  <a:srgbClr val="000000"/>
                </a:solidFill>
                <a:effectLst/>
                <a:latin typeface="Scope One"/>
              </a:rPr>
              <a:t>poslovi u vezi s izradom izvedbenog </a:t>
            </a:r>
            <a:r>
              <a:rPr lang="hr-HR" b="0" i="0" dirty="0" err="1">
                <a:solidFill>
                  <a:srgbClr val="000000"/>
                </a:solidFill>
                <a:effectLst/>
                <a:latin typeface="Scope One"/>
              </a:rPr>
              <a:t>kurikula</a:t>
            </a:r>
            <a:r>
              <a:rPr lang="hr-HR" b="0" i="0" dirty="0">
                <a:solidFill>
                  <a:srgbClr val="000000"/>
                </a:solidFill>
                <a:effectLst/>
                <a:latin typeface="Scope One"/>
              </a:rPr>
              <a:t> </a:t>
            </a:r>
          </a:p>
          <a:p>
            <a:pPr algn="just" fontAlgn="base">
              <a:buFont typeface="Arial" panose="020B0604020202020204" pitchFamily="34" charset="0"/>
              <a:buChar char="•"/>
            </a:pPr>
            <a:r>
              <a:rPr lang="hr-HR" b="0" i="0" dirty="0">
                <a:solidFill>
                  <a:srgbClr val="000000"/>
                </a:solidFill>
                <a:effectLst/>
                <a:latin typeface="Scope One"/>
              </a:rPr>
              <a:t>poslovi u vezi kriterija i instrumenata za praćenje i ocjenjivanje znanja i vještina učenika</a:t>
            </a:r>
          </a:p>
          <a:p>
            <a:pPr algn="just" fontAlgn="base">
              <a:buFont typeface="Arial" panose="020B0604020202020204" pitchFamily="34" charset="0"/>
              <a:buChar char="•"/>
            </a:pPr>
            <a:r>
              <a:rPr lang="hr-HR" b="0" i="0" dirty="0">
                <a:solidFill>
                  <a:srgbClr val="000000"/>
                </a:solidFill>
                <a:effectLst/>
                <a:latin typeface="Scope One"/>
              </a:rPr>
              <a:t>poslovi u vezi obveza učenika  </a:t>
            </a:r>
          </a:p>
          <a:p>
            <a:pPr algn="just" fontAlgn="base">
              <a:buFont typeface="Arial" panose="020B0604020202020204" pitchFamily="34" charset="0"/>
              <a:buChar char="•"/>
            </a:pPr>
            <a:r>
              <a:rPr lang="hr-HR" b="0" i="0" dirty="0">
                <a:solidFill>
                  <a:srgbClr val="000000"/>
                </a:solidFill>
                <a:effectLst/>
                <a:latin typeface="Scope One"/>
              </a:rPr>
              <a:t>poslovi predlaganja nabavke nastavnih sredstava i pomagala </a:t>
            </a:r>
          </a:p>
          <a:p>
            <a:pPr algn="just" fontAlgn="base">
              <a:buFont typeface="Arial" panose="020B0604020202020204" pitchFamily="34" charset="0"/>
              <a:buChar char="•"/>
            </a:pPr>
            <a:r>
              <a:rPr lang="hr-HR" b="0" i="0" dirty="0">
                <a:solidFill>
                  <a:srgbClr val="000000"/>
                </a:solidFill>
                <a:effectLst/>
                <a:latin typeface="Scope One"/>
              </a:rPr>
              <a:t>odabir udžbenika i priručnika te druge pomoćne literature</a:t>
            </a:r>
          </a:p>
          <a:p>
            <a:pPr algn="just" fontAlgn="base">
              <a:buFont typeface="Arial" panose="020B0604020202020204" pitchFamily="34" charset="0"/>
              <a:buChar char="•"/>
            </a:pPr>
            <a:r>
              <a:rPr lang="hr-HR" b="0" i="0" dirty="0">
                <a:solidFill>
                  <a:srgbClr val="000000"/>
                </a:solidFill>
                <a:effectLst/>
                <a:latin typeface="Scope One"/>
              </a:rPr>
              <a:t>drugi stručni poslovi na temelju zaključaka i uputa učiteljskog / nastavničkog vijeća</a:t>
            </a:r>
          </a:p>
        </p:txBody>
      </p:sp>
    </p:spTree>
    <p:extLst>
      <p:ext uri="{BB962C8B-B14F-4D97-AF65-F5344CB8AC3E}">
        <p14:creationId xmlns:p14="http://schemas.microsoft.com/office/powerpoint/2010/main" val="13345693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>
            <a:extLst>
              <a:ext uri="{FF2B5EF4-FFF2-40B4-BE49-F238E27FC236}">
                <a16:creationId xmlns:a16="http://schemas.microsoft.com/office/drawing/2014/main" id="{AE1093A7-EFBD-4D3F-845B-1BC0B4ACD8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8713" y="-462116"/>
            <a:ext cx="11144509" cy="70200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3078065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>
            <a:extLst>
              <a:ext uri="{FF2B5EF4-FFF2-40B4-BE49-F238E27FC236}">
                <a16:creationId xmlns:a16="http://schemas.microsoft.com/office/drawing/2014/main" id="{5380443F-FDE7-4DBF-B853-78F16F61D3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1713" y="0"/>
            <a:ext cx="1018857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7055849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niOkvir 2">
            <a:extLst>
              <a:ext uri="{FF2B5EF4-FFF2-40B4-BE49-F238E27FC236}">
                <a16:creationId xmlns:a16="http://schemas.microsoft.com/office/drawing/2014/main" id="{704B0716-C56B-4227-B33B-045F2E46876E}"/>
              </a:ext>
            </a:extLst>
          </p:cNvPr>
          <p:cNvSpPr txBox="1"/>
          <p:nvPr/>
        </p:nvSpPr>
        <p:spPr>
          <a:xfrm>
            <a:off x="3048000" y="3246792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r-HR" b="0" i="0" dirty="0">
                <a:solidFill>
                  <a:srgbClr val="000000"/>
                </a:solidFill>
                <a:effectLst/>
                <a:latin typeface="Scope One"/>
              </a:rPr>
              <a:t>https://padlet.com/ava2barbara/mreznomjestoHJ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9912059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niOkvir 3">
            <a:extLst>
              <a:ext uri="{FF2B5EF4-FFF2-40B4-BE49-F238E27FC236}">
                <a16:creationId xmlns:a16="http://schemas.microsoft.com/office/drawing/2014/main" id="{E49AD650-2C27-463C-8F6E-2D39F8D134BD}"/>
              </a:ext>
            </a:extLst>
          </p:cNvPr>
          <p:cNvSpPr txBox="1"/>
          <p:nvPr/>
        </p:nvSpPr>
        <p:spPr>
          <a:xfrm>
            <a:off x="978010" y="699715"/>
            <a:ext cx="8164002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fontAlgn="base">
              <a:buFont typeface="Arial" panose="020B0604020202020204" pitchFamily="34" charset="0"/>
              <a:buChar char="•"/>
            </a:pPr>
            <a:br>
              <a:rPr lang="hr-HR" b="1" i="0" dirty="0">
                <a:solidFill>
                  <a:srgbClr val="000000"/>
                </a:solidFill>
                <a:effectLst/>
                <a:latin typeface="Scope One"/>
              </a:rPr>
            </a:br>
            <a:r>
              <a:rPr lang="hr-HR" b="1" i="0" dirty="0">
                <a:solidFill>
                  <a:srgbClr val="000000"/>
                </a:solidFill>
                <a:effectLst/>
                <a:latin typeface="Scope One"/>
              </a:rPr>
              <a:t>Obvezne sastavnice godišnjega izvedbenog kurikuluma (GIK-a): </a:t>
            </a:r>
            <a:br>
              <a:rPr lang="hr-HR" b="0" i="0" dirty="0">
                <a:solidFill>
                  <a:srgbClr val="000000"/>
                </a:solidFill>
                <a:effectLst/>
                <a:latin typeface="Scope One"/>
              </a:rPr>
            </a:br>
            <a:br>
              <a:rPr lang="hr-HR" b="1" i="0" dirty="0">
                <a:solidFill>
                  <a:srgbClr val="0D4D72"/>
                </a:solidFill>
                <a:effectLst/>
                <a:latin typeface="Scope One"/>
              </a:rPr>
            </a:br>
            <a:r>
              <a:rPr lang="hr-HR" b="0" i="0" dirty="0">
                <a:solidFill>
                  <a:srgbClr val="000000"/>
                </a:solidFill>
                <a:effectLst/>
                <a:latin typeface="Scope One"/>
              </a:rPr>
              <a:t>popis tema</a:t>
            </a:r>
          </a:p>
          <a:p>
            <a:pPr algn="just" fontAlgn="base">
              <a:buFont typeface="Arial" panose="020B0604020202020204" pitchFamily="34" charset="0"/>
              <a:buChar char="•"/>
            </a:pPr>
            <a:r>
              <a:rPr lang="hr-HR" b="0" i="0" dirty="0">
                <a:solidFill>
                  <a:srgbClr val="000000"/>
                </a:solidFill>
                <a:effectLst/>
                <a:latin typeface="Scope One"/>
              </a:rPr>
              <a:t>predmetna područja </a:t>
            </a:r>
          </a:p>
          <a:p>
            <a:pPr algn="just" fontAlgn="base">
              <a:buFont typeface="Arial" panose="020B0604020202020204" pitchFamily="34" charset="0"/>
              <a:buChar char="•"/>
            </a:pPr>
            <a:r>
              <a:rPr lang="hr-HR" b="0" i="0" dirty="0">
                <a:solidFill>
                  <a:srgbClr val="000000"/>
                </a:solidFill>
                <a:effectLst/>
                <a:latin typeface="Scope One"/>
              </a:rPr>
              <a:t>odgojno-obrazovni ishodi predmetnoga kurikuluma koji se ostvaruju po temama</a:t>
            </a:r>
          </a:p>
          <a:p>
            <a:pPr algn="just" fontAlgn="base">
              <a:buFont typeface="Arial" panose="020B0604020202020204" pitchFamily="34" charset="0"/>
              <a:buChar char="•"/>
            </a:pPr>
            <a:r>
              <a:rPr lang="hr-HR" b="0" i="0" dirty="0">
                <a:solidFill>
                  <a:srgbClr val="000000"/>
                </a:solidFill>
                <a:effectLst/>
                <a:latin typeface="Scope One"/>
              </a:rPr>
              <a:t>okvirni broj sati za temu ili predmetno područje</a:t>
            </a:r>
          </a:p>
          <a:p>
            <a:pPr algn="just" fontAlgn="base"/>
            <a:br>
              <a:rPr lang="hr-HR" b="0" i="0" dirty="0">
                <a:solidFill>
                  <a:srgbClr val="000000"/>
                </a:solidFill>
                <a:effectLst/>
                <a:latin typeface="Scope One"/>
              </a:rPr>
            </a:br>
            <a:endParaRPr lang="hr-HR" b="0" i="0" dirty="0">
              <a:solidFill>
                <a:srgbClr val="000000"/>
              </a:solidFill>
              <a:effectLst/>
              <a:latin typeface="Scope One"/>
            </a:endParaRPr>
          </a:p>
          <a:p>
            <a:pPr algn="just" fontAlgn="base"/>
            <a:r>
              <a:rPr lang="hr-HR" b="0" i="0" dirty="0">
                <a:solidFill>
                  <a:srgbClr val="000000"/>
                </a:solidFill>
                <a:effectLst/>
                <a:latin typeface="Scope One"/>
              </a:rPr>
              <a:t>Napomena: učitelj/nastavnik po svom izboru može koristiti i dodatne sastavnice (</a:t>
            </a:r>
            <a:r>
              <a:rPr lang="hr-HR" b="0" i="0" dirty="0" err="1">
                <a:solidFill>
                  <a:srgbClr val="000000"/>
                </a:solidFill>
                <a:effectLst/>
                <a:latin typeface="Scope One"/>
              </a:rPr>
              <a:t>međupredmetne</a:t>
            </a:r>
            <a:r>
              <a:rPr lang="hr-HR" b="0" i="0" dirty="0">
                <a:solidFill>
                  <a:srgbClr val="000000"/>
                </a:solidFill>
                <a:effectLst/>
                <a:latin typeface="Scope One"/>
              </a:rPr>
              <a:t> teme, sadržaji učenja, tekstovi, vrednovanje i dr.)</a:t>
            </a:r>
            <a:br>
              <a:rPr lang="hr-HR" b="0" i="0" dirty="0">
                <a:solidFill>
                  <a:srgbClr val="000000"/>
                </a:solidFill>
                <a:effectLst/>
                <a:latin typeface="Scope One"/>
              </a:rPr>
            </a:br>
            <a:endParaRPr lang="hr-HR" b="0" i="0" dirty="0">
              <a:solidFill>
                <a:srgbClr val="000000"/>
              </a:solidFill>
              <a:effectLst/>
              <a:latin typeface="Scope One"/>
            </a:endParaRP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hr-HR" b="1" i="0" dirty="0">
                <a:solidFill>
                  <a:srgbClr val="000000"/>
                </a:solidFill>
                <a:effectLst/>
                <a:latin typeface="Scope One"/>
              </a:rPr>
              <a:t>Autonomija učitelja.</a:t>
            </a:r>
            <a:endParaRPr lang="hr-HR" b="0" i="0" dirty="0">
              <a:solidFill>
                <a:srgbClr val="000000"/>
              </a:solidFill>
              <a:effectLst/>
              <a:latin typeface="Scope One"/>
            </a:endParaRP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hr-HR" b="1" i="0" dirty="0">
                <a:solidFill>
                  <a:srgbClr val="000000"/>
                </a:solidFill>
                <a:effectLst/>
                <a:latin typeface="Scope One"/>
              </a:rPr>
              <a:t>Promjenjivost.</a:t>
            </a:r>
            <a:endParaRPr lang="hr-HR" b="0" i="0" dirty="0">
              <a:solidFill>
                <a:srgbClr val="000000"/>
              </a:solidFill>
              <a:effectLst/>
              <a:latin typeface="Scope One"/>
            </a:endParaRP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hr-HR" b="1" i="0" dirty="0">
                <a:solidFill>
                  <a:srgbClr val="000000"/>
                </a:solidFill>
                <a:effectLst/>
                <a:latin typeface="Scope One"/>
              </a:rPr>
              <a:t>Dogovor unutar škole.</a:t>
            </a:r>
            <a:endParaRPr lang="hr-HR" b="0" i="0" dirty="0">
              <a:solidFill>
                <a:srgbClr val="000000"/>
              </a:solidFill>
              <a:effectLst/>
              <a:latin typeface="Scope One"/>
            </a:endParaRPr>
          </a:p>
          <a:p>
            <a:pPr algn="l" fontAlgn="base"/>
            <a:r>
              <a:rPr lang="hr-HR" b="1" i="0" dirty="0">
                <a:solidFill>
                  <a:srgbClr val="0D4D72"/>
                </a:solidFill>
                <a:effectLst/>
                <a:latin typeface="Scope One"/>
              </a:rPr>
              <a:t>Godišnji izvedbeni kurikulum (GIK)</a:t>
            </a:r>
            <a:endParaRPr lang="hr-HR" b="0" i="0" dirty="0">
              <a:solidFill>
                <a:srgbClr val="0D4D72"/>
              </a:solidFill>
              <a:effectLst/>
              <a:latin typeface="Scope One"/>
            </a:endParaRPr>
          </a:p>
        </p:txBody>
      </p:sp>
    </p:spTree>
    <p:extLst>
      <p:ext uri="{BB962C8B-B14F-4D97-AF65-F5344CB8AC3E}">
        <p14:creationId xmlns:p14="http://schemas.microsoft.com/office/powerpoint/2010/main" val="7572367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71640A5-B140-4FDE-9D93-38EC131C2A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5624" y="507168"/>
            <a:ext cx="10164192" cy="4695147"/>
          </a:xfrm>
        </p:spPr>
        <p:txBody>
          <a:bodyPr>
            <a:normAutofit/>
          </a:bodyPr>
          <a:lstStyle/>
          <a:p>
            <a:r>
              <a:rPr lang="hr-HR" sz="5400" b="1" dirty="0"/>
              <a:t>Planiranje djela za cjelovito čitanje</a:t>
            </a:r>
          </a:p>
        </p:txBody>
      </p:sp>
    </p:spTree>
    <p:extLst>
      <p:ext uri="{BB962C8B-B14F-4D97-AF65-F5344CB8AC3E}">
        <p14:creationId xmlns:p14="http://schemas.microsoft.com/office/powerpoint/2010/main" val="21648680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>
            <a:extLst>
              <a:ext uri="{FF2B5EF4-FFF2-40B4-BE49-F238E27FC236}">
                <a16:creationId xmlns:a16="http://schemas.microsoft.com/office/drawing/2014/main" id="{162B6036-EAD1-4317-A0C9-62EB200BE8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4956150" y="256978150"/>
            <a:ext cx="12192000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RS" altLang="sr-Latn-RS" sz="2200" b="1" i="0" u="none" strike="noStrike" cap="none" normalizeH="0" baseline="0">
                <a:ln>
                  <a:noFill/>
                </a:ln>
                <a:solidFill>
                  <a:srgbClr val="0D4D72"/>
                </a:solidFill>
                <a:effectLst/>
                <a:latin typeface="Scope One"/>
              </a:rPr>
              <a:t>Planiranje izbora književnih djela za cjelovito čitanje</a:t>
            </a:r>
            <a:endParaRPr kumimoji="0" lang="sr-Latn-RS" altLang="sr-Latn-R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4D35BEA0-E03E-4433-832A-5D6CBADA38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227" y="570345"/>
            <a:ext cx="12093773" cy="57173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295971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>
            <a:extLst>
              <a:ext uri="{FF2B5EF4-FFF2-40B4-BE49-F238E27FC236}">
                <a16:creationId xmlns:a16="http://schemas.microsoft.com/office/drawing/2014/main" id="{8E70808C-5C59-40AA-890C-B583EAF691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58888"/>
            <a:ext cx="12192000" cy="43386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988353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A7A6695F-0E2A-4B4B-B872-30DC2165B8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1538" y="1466850"/>
            <a:ext cx="10448925" cy="3924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608706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EDC00D90-EF26-4092-AFDC-6627033128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225" y="738188"/>
            <a:ext cx="10877550" cy="5381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216531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niOkvir 2">
            <a:extLst>
              <a:ext uri="{FF2B5EF4-FFF2-40B4-BE49-F238E27FC236}">
                <a16:creationId xmlns:a16="http://schemas.microsoft.com/office/drawing/2014/main" id="{41F94E1F-8A11-455B-99B0-3C66F3B529D6}"/>
              </a:ext>
            </a:extLst>
          </p:cNvPr>
          <p:cNvSpPr txBox="1"/>
          <p:nvPr/>
        </p:nvSpPr>
        <p:spPr>
          <a:xfrm>
            <a:off x="477079" y="0"/>
            <a:ext cx="8674872" cy="86792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fontAlgn="base"/>
            <a:br>
              <a:rPr lang="hr-HR" b="1" i="0" dirty="0">
                <a:solidFill>
                  <a:srgbClr val="000000"/>
                </a:solidFill>
                <a:effectLst/>
                <a:latin typeface="Scope One"/>
              </a:rPr>
            </a:br>
            <a:r>
              <a:rPr lang="hr-HR" b="1" i="0" dirty="0">
                <a:solidFill>
                  <a:srgbClr val="000000"/>
                </a:solidFill>
                <a:effectLst/>
                <a:latin typeface="Scope One"/>
              </a:rPr>
              <a:t>Prijedlog bilježenja nastavnih jedinica u dnevniku rada razrednih knjiga e-Dnevnika:</a:t>
            </a:r>
            <a:br>
              <a:rPr lang="hr-HR" b="0" i="0" dirty="0">
                <a:solidFill>
                  <a:srgbClr val="000000"/>
                </a:solidFill>
                <a:effectLst/>
                <a:latin typeface="Scope One"/>
              </a:rPr>
            </a:br>
            <a:endParaRPr lang="hr-HR" b="0" i="0" dirty="0">
              <a:solidFill>
                <a:srgbClr val="000000"/>
              </a:solidFill>
              <a:effectLst/>
              <a:latin typeface="Scope One"/>
            </a:endParaRP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hr-HR" b="0" i="0" dirty="0">
                <a:solidFill>
                  <a:srgbClr val="6D6D6D"/>
                </a:solidFill>
                <a:effectLst/>
                <a:latin typeface="Scope One"/>
              </a:rPr>
              <a:t>Lipa </a:t>
            </a:r>
            <a:r>
              <a:rPr lang="hr-HR" b="0" i="0" dirty="0" err="1">
                <a:solidFill>
                  <a:srgbClr val="6D6D6D"/>
                </a:solidFill>
                <a:effectLst/>
                <a:latin typeface="Scope One"/>
              </a:rPr>
              <a:t>divojka</a:t>
            </a:r>
            <a:r>
              <a:rPr lang="hr-HR" b="0" i="0" dirty="0">
                <a:solidFill>
                  <a:srgbClr val="6D6D6D"/>
                </a:solidFill>
                <a:effectLst/>
                <a:latin typeface="Scope One"/>
              </a:rPr>
              <a:t>, lirska narodna pjesma - obrada s elementima školske interpretacije (SŠ HJ B.1.2, SŠ HJ A.1.7, SŠ HJ C.1.1)</a:t>
            </a:r>
          </a:p>
          <a:p>
            <a:pPr algn="l" fontAlgn="base">
              <a:buFont typeface="Arial" panose="020B0604020202020204" pitchFamily="34" charset="0"/>
              <a:buChar char="•"/>
            </a:pPr>
            <a:br>
              <a:rPr lang="hr-HR" b="0" i="0" dirty="0">
                <a:solidFill>
                  <a:srgbClr val="6D6D6D"/>
                </a:solidFill>
                <a:effectLst/>
                <a:latin typeface="Scope One"/>
              </a:rPr>
            </a:br>
            <a:r>
              <a:rPr lang="hr-HR" b="0" i="0" dirty="0">
                <a:solidFill>
                  <a:srgbClr val="6D6D6D"/>
                </a:solidFill>
                <a:effectLst/>
                <a:latin typeface="Scope One"/>
              </a:rPr>
              <a:t>Vijest - obrada s vježbom (SŠ HJ A.1.3, SŠ HJ A.1.2)</a:t>
            </a:r>
          </a:p>
          <a:p>
            <a:pPr algn="l" fontAlgn="base">
              <a:buFont typeface="Arial" panose="020B0604020202020204" pitchFamily="34" charset="0"/>
              <a:buChar char="•"/>
            </a:pPr>
            <a:br>
              <a:rPr lang="hr-HR" b="0" i="0" dirty="0">
                <a:solidFill>
                  <a:srgbClr val="6D6D6D"/>
                </a:solidFill>
                <a:effectLst/>
                <a:latin typeface="Scope One"/>
              </a:rPr>
            </a:br>
            <a:r>
              <a:rPr lang="hr-HR" b="0" i="0" dirty="0">
                <a:solidFill>
                  <a:srgbClr val="6D6D6D"/>
                </a:solidFill>
                <a:effectLst/>
                <a:latin typeface="Scope One"/>
              </a:rPr>
              <a:t>Veliko početno slovo - obrada (OŠ HJ A.5.4)</a:t>
            </a:r>
          </a:p>
          <a:p>
            <a:pPr algn="l" fontAlgn="base">
              <a:buFont typeface="Arial" panose="020B0604020202020204" pitchFamily="34" charset="0"/>
              <a:buChar char="•"/>
            </a:pPr>
            <a:br>
              <a:rPr lang="hr-HR" b="0" i="0" dirty="0">
                <a:solidFill>
                  <a:srgbClr val="6D6D6D"/>
                </a:solidFill>
                <a:effectLst/>
                <a:latin typeface="Scope One"/>
              </a:rPr>
            </a:br>
            <a:r>
              <a:rPr lang="hr-HR" b="0" i="0" dirty="0">
                <a:solidFill>
                  <a:srgbClr val="6D6D6D"/>
                </a:solidFill>
                <a:effectLst/>
                <a:latin typeface="Scope One"/>
              </a:rPr>
              <a:t>Mediji i medijska pismenost - obrada (OŠ HJ A.5.3, OŠ HJ C.5.1)</a:t>
            </a:r>
          </a:p>
          <a:p>
            <a:pPr algn="l" fontAlgn="base">
              <a:buFont typeface="Arial" panose="020B0604020202020204" pitchFamily="34" charset="0"/>
              <a:buChar char="•"/>
            </a:pPr>
            <a:br>
              <a:rPr lang="hr-HR" b="0" i="0" dirty="0">
                <a:solidFill>
                  <a:srgbClr val="6D6D6D"/>
                </a:solidFill>
                <a:effectLst/>
                <a:latin typeface="Scope One"/>
              </a:rPr>
            </a:br>
            <a:r>
              <a:rPr lang="hr-HR" b="0" i="0" dirty="0">
                <a:solidFill>
                  <a:srgbClr val="6D6D6D"/>
                </a:solidFill>
                <a:effectLst/>
                <a:latin typeface="Scope One"/>
              </a:rPr>
              <a:t>Upućivanje - obrada novoga gradiva s vježbom ( SŠ HJ A.3.3, SŠ HJ A.3.4, SŠ HJ A.3.7)</a:t>
            </a:r>
          </a:p>
          <a:p>
            <a:pPr algn="l" fontAlgn="base">
              <a:buFont typeface="Arial" panose="020B0604020202020204" pitchFamily="34" charset="0"/>
              <a:buChar char="•"/>
            </a:pPr>
            <a:br>
              <a:rPr lang="hr-HR" b="0" i="0" dirty="0">
                <a:solidFill>
                  <a:srgbClr val="6D6D6D"/>
                </a:solidFill>
                <a:effectLst/>
                <a:latin typeface="Scope One"/>
              </a:rPr>
            </a:br>
            <a:r>
              <a:rPr lang="hr-HR" b="0" i="0" dirty="0">
                <a:solidFill>
                  <a:srgbClr val="6D6D6D"/>
                </a:solidFill>
                <a:effectLst/>
                <a:latin typeface="Scope One"/>
              </a:rPr>
              <a:t>Tin Ujević, Svakidašnja jadikovka - obrada i interpretacija (SŠ HJ B.3.1, SŠ HJ B.3.3)</a:t>
            </a:r>
          </a:p>
          <a:p>
            <a:pPr algn="l" fontAlgn="base">
              <a:buFont typeface="Arial" panose="020B0604020202020204" pitchFamily="34" charset="0"/>
              <a:buChar char="•"/>
            </a:pPr>
            <a:br>
              <a:rPr lang="hr-HR" b="0" i="0" dirty="0">
                <a:solidFill>
                  <a:srgbClr val="6D6D6D"/>
                </a:solidFill>
                <a:effectLst/>
                <a:latin typeface="Scope One"/>
              </a:rPr>
            </a:br>
            <a:r>
              <a:rPr lang="hr-HR" b="0" i="0" dirty="0">
                <a:solidFill>
                  <a:srgbClr val="6D6D6D"/>
                </a:solidFill>
                <a:effectLst/>
                <a:latin typeface="Scope One"/>
              </a:rPr>
              <a:t>Obilježja dramskoga teksta (igrokaz Zdenke Heršak „Sat tjelesnoga odgoja“) – obrada uz elemente školske interpretacije (OŠ HJ B.5.2)</a:t>
            </a:r>
            <a:br>
              <a:rPr lang="hr-HR" b="0" i="0" dirty="0">
                <a:solidFill>
                  <a:srgbClr val="6D6D6D"/>
                </a:solidFill>
                <a:effectLst/>
                <a:latin typeface="Scope One"/>
              </a:rPr>
            </a:br>
            <a:endParaRPr lang="hr-HR" b="0" i="0" dirty="0">
              <a:solidFill>
                <a:srgbClr val="494949"/>
              </a:solidFill>
              <a:effectLst/>
              <a:latin typeface="Scope One"/>
            </a:endParaRPr>
          </a:p>
          <a:p>
            <a:pPr algn="l" fontAlgn="base">
              <a:buFont typeface="Arial" panose="020B0604020202020204" pitchFamily="34" charset="0"/>
              <a:buChar char="•"/>
            </a:pPr>
            <a:br>
              <a:rPr lang="hr-HR" b="0" i="0" dirty="0">
                <a:solidFill>
                  <a:srgbClr val="6D6D6D"/>
                </a:solidFill>
                <a:effectLst/>
                <a:latin typeface="Scope One"/>
              </a:rPr>
            </a:br>
            <a:r>
              <a:rPr lang="hr-HR" b="0" i="0" dirty="0">
                <a:solidFill>
                  <a:srgbClr val="6D6D6D"/>
                </a:solidFill>
                <a:effectLst/>
                <a:latin typeface="Scope One"/>
              </a:rPr>
              <a:t>Usporedba književnoga i neknjiževnoga  teksta slične tematike („Tradicionalne istarske igre kartama“ s „</a:t>
            </a:r>
            <a:r>
              <a:rPr lang="hr-HR" b="0" i="0" dirty="0" err="1">
                <a:solidFill>
                  <a:srgbClr val="6D6D6D"/>
                </a:solidFill>
                <a:effectLst/>
                <a:latin typeface="Scope One"/>
              </a:rPr>
              <a:t>Trešete</a:t>
            </a:r>
            <a:r>
              <a:rPr lang="hr-HR" b="0" i="0" dirty="0">
                <a:solidFill>
                  <a:srgbClr val="6D6D6D"/>
                </a:solidFill>
                <a:effectLst/>
                <a:latin typeface="Scope One"/>
              </a:rPr>
              <a:t>“ i „Briškula“ Drage Gervaisa) – uvježbavanje (OŠ HJ B.7.1)</a:t>
            </a:r>
            <a:br>
              <a:rPr lang="hr-HR" b="0" i="0" dirty="0">
                <a:solidFill>
                  <a:srgbClr val="6D6D6D"/>
                </a:solidFill>
                <a:effectLst/>
                <a:latin typeface="Scope One"/>
              </a:rPr>
            </a:br>
            <a:endParaRPr lang="hr-HR" b="0" i="0" dirty="0">
              <a:solidFill>
                <a:srgbClr val="494949"/>
              </a:solidFill>
              <a:effectLst/>
              <a:latin typeface="Scope One"/>
            </a:endParaRPr>
          </a:p>
          <a:p>
            <a:pPr algn="l" fontAlgn="base">
              <a:buFont typeface="Arial" panose="020B0604020202020204" pitchFamily="34" charset="0"/>
              <a:buChar char="•"/>
            </a:pPr>
            <a:br>
              <a:rPr lang="hr-HR" b="0" i="0" dirty="0">
                <a:solidFill>
                  <a:srgbClr val="6D6D6D"/>
                </a:solidFill>
                <a:effectLst/>
                <a:latin typeface="Scope One"/>
              </a:rPr>
            </a:br>
            <a:r>
              <a:rPr lang="hr-HR" b="0" i="0" dirty="0">
                <a:solidFill>
                  <a:srgbClr val="6D6D6D"/>
                </a:solidFill>
                <a:effectLst/>
                <a:latin typeface="Scope One"/>
              </a:rPr>
              <a:t>Stilski obilježeni i neobilježeni red riječi u rečenici – obrada (OŠ HJ A.7.5)</a:t>
            </a:r>
            <a:br>
              <a:rPr lang="hr-HR" b="0" i="0" dirty="0">
                <a:solidFill>
                  <a:srgbClr val="494949"/>
                </a:solidFill>
                <a:effectLst/>
                <a:latin typeface="Scope One"/>
              </a:rPr>
            </a:br>
            <a:endParaRPr lang="hr-HR" b="0" i="0" dirty="0">
              <a:solidFill>
                <a:srgbClr val="494949"/>
              </a:solidFill>
              <a:effectLst/>
              <a:latin typeface="Scope One"/>
            </a:endParaRP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hr-HR" b="0" i="0" dirty="0">
                <a:solidFill>
                  <a:srgbClr val="000000"/>
                </a:solidFill>
                <a:effectLst/>
                <a:latin typeface="Scope One"/>
              </a:rPr>
              <a:t>naslov teksta ili udžbeničke jedinice, sadržaji...</a:t>
            </a: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hr-HR" b="0" i="0" dirty="0">
                <a:solidFill>
                  <a:srgbClr val="000000"/>
                </a:solidFill>
                <a:effectLst/>
                <a:latin typeface="Scope One"/>
              </a:rPr>
              <a:t>tip sata</a:t>
            </a: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hr-HR" b="0" i="0" dirty="0">
                <a:solidFill>
                  <a:srgbClr val="000000"/>
                </a:solidFill>
                <a:effectLst/>
                <a:latin typeface="Scope One"/>
              </a:rPr>
              <a:t>oznaka planiranih ishoda (o izboru i broju ishoda odlučuje predmetni učitelj/nastavnik u skladu s načelom ekonomičnosti)</a:t>
            </a: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hr-HR" b="1" i="0" dirty="0">
                <a:solidFill>
                  <a:srgbClr val="494949"/>
                </a:solidFill>
                <a:effectLst/>
                <a:latin typeface="Scope One"/>
              </a:rPr>
              <a:t>I</a:t>
            </a:r>
            <a:r>
              <a:rPr lang="hr-HR" b="1" i="0" dirty="0">
                <a:solidFill>
                  <a:srgbClr val="000000"/>
                </a:solidFill>
                <a:effectLst/>
                <a:latin typeface="Scope One"/>
              </a:rPr>
              <a:t>SHODI - upućuju učitelje i nastavnike na korištenje predmetnog </a:t>
            </a:r>
            <a:r>
              <a:rPr lang="hr-HR" b="1" i="0" dirty="0" err="1">
                <a:solidFill>
                  <a:srgbClr val="000000"/>
                </a:solidFill>
                <a:effectLst/>
                <a:latin typeface="Scope One"/>
              </a:rPr>
              <a:t>kurikula</a:t>
            </a:r>
            <a:endParaRPr lang="hr-HR" b="0" i="0" dirty="0">
              <a:solidFill>
                <a:srgbClr val="494949"/>
              </a:solidFill>
              <a:effectLst/>
              <a:latin typeface="Scope One"/>
            </a:endParaRPr>
          </a:p>
        </p:txBody>
      </p:sp>
    </p:spTree>
    <p:extLst>
      <p:ext uri="{BB962C8B-B14F-4D97-AF65-F5344CB8AC3E}">
        <p14:creationId xmlns:p14="http://schemas.microsoft.com/office/powerpoint/2010/main" val="232443378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</TotalTime>
  <Words>1495</Words>
  <Application>Microsoft Office PowerPoint</Application>
  <PresentationFormat>Široki zaslon</PresentationFormat>
  <Paragraphs>149</Paragraphs>
  <Slides>24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7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24</vt:i4>
      </vt:variant>
    </vt:vector>
  </HeadingPairs>
  <TitlesOfParts>
    <vt:vector size="32" baseType="lpstr">
      <vt:lpstr>Aharoni</vt:lpstr>
      <vt:lpstr>Arial</vt:lpstr>
      <vt:lpstr>Calibri</vt:lpstr>
      <vt:lpstr>Calibri Light</vt:lpstr>
      <vt:lpstr>inherit</vt:lpstr>
      <vt:lpstr>Satisfy</vt:lpstr>
      <vt:lpstr>Scope One</vt:lpstr>
      <vt:lpstr>Tema sustava Office</vt:lpstr>
      <vt:lpstr>Smjernice za rad učitelja i nastavnika hrvatskoga jezika Istarske, Karlovačke, Ličko-senjske, Primorsko-goranske, Šibensko-kninske i Zadarske županije u školskoj godini 2021./2022.</vt:lpstr>
      <vt:lpstr>PowerPoint prezentacija</vt:lpstr>
      <vt:lpstr>PowerPoint prezentacija</vt:lpstr>
      <vt:lpstr>Planiranje djela za cjelovito čitanje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prezentacija</dc:title>
  <dc:creator>Dragocjenka Bilović</dc:creator>
  <cp:lastModifiedBy>Dragocjenka Bilović</cp:lastModifiedBy>
  <cp:revision>21</cp:revision>
  <dcterms:created xsi:type="dcterms:W3CDTF">2021-10-16T19:16:18Z</dcterms:created>
  <dcterms:modified xsi:type="dcterms:W3CDTF">2021-11-23T20:25:03Z</dcterms:modified>
</cp:coreProperties>
</file>