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6" r:id="rId4"/>
    <p:sldId id="265" r:id="rId5"/>
    <p:sldId id="258" r:id="rId6"/>
    <p:sldId id="267" r:id="rId7"/>
    <p:sldId id="274" r:id="rId8"/>
    <p:sldId id="259" r:id="rId9"/>
    <p:sldId id="268" r:id="rId10"/>
    <p:sldId id="275" r:id="rId11"/>
    <p:sldId id="260" r:id="rId12"/>
    <p:sldId id="269" r:id="rId13"/>
    <p:sldId id="276" r:id="rId14"/>
    <p:sldId id="261" r:id="rId15"/>
    <p:sldId id="270" r:id="rId16"/>
    <p:sldId id="277" r:id="rId17"/>
    <p:sldId id="262" r:id="rId18"/>
    <p:sldId id="271" r:id="rId19"/>
    <p:sldId id="278" r:id="rId20"/>
    <p:sldId id="263" r:id="rId21"/>
    <p:sldId id="272" r:id="rId22"/>
    <p:sldId id="279" r:id="rId23"/>
    <p:sldId id="264" r:id="rId24"/>
    <p:sldId id="273" r:id="rId25"/>
    <p:sldId id="280" r:id="rId26"/>
    <p:sldId id="281" r:id="rId27"/>
    <p:sldId id="285" r:id="rId28"/>
    <p:sldId id="288" r:id="rId29"/>
    <p:sldId id="282" r:id="rId30"/>
    <p:sldId id="286" r:id="rId31"/>
    <p:sldId id="289" r:id="rId32"/>
    <p:sldId id="284" r:id="rId33"/>
    <p:sldId id="290" r:id="rId34"/>
    <p:sldId id="291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5/28/2018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slide" Target="slide5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mix3d.com/details/G009SX0N1PXM" TargetMode="External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03641EF-348A-49B6-86E9-129AFF6EFF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 smtClean="0"/>
              <a:t>Zrinski </a:t>
            </a:r>
            <a:r>
              <a:rPr lang="hr-HR" dirty="0"/>
              <a:t>i </a:t>
            </a:r>
            <a:r>
              <a:rPr lang="hr-HR" dirty="0" smtClean="0"/>
              <a:t>Frankopani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2D3C34A7-9FED-41BD-B787-2C8F254BE2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                                            KVIZ ZNANJA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56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AA44553-D807-43BA-B017-C6499FB29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DF76F5E-589B-4993-8EF2-E23D42825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9600" dirty="0"/>
              <a:t>Točno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6E4CA39-1779-47C3-8672-A2528009A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137" y="3640712"/>
            <a:ext cx="2190750" cy="2085975"/>
          </a:xfrm>
          <a:prstGeom prst="rect">
            <a:avLst/>
          </a:prstGeom>
        </p:spPr>
      </p:pic>
      <p:sp>
        <p:nvSpPr>
          <p:cNvPr id="7" name="Akcijski gumb: Naprijed ili Dalj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7A543482-0F21-4D01-9939-DE8ED923F90D}"/>
              </a:ext>
            </a:extLst>
          </p:cNvPr>
          <p:cNvSpPr/>
          <p:nvPr/>
        </p:nvSpPr>
        <p:spPr>
          <a:xfrm>
            <a:off x="9588617" y="5386932"/>
            <a:ext cx="1319081" cy="67950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68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5E98B0-2C55-46FA-A39F-0047B42D8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Odakle potječu krčki </a:t>
            </a:r>
            <a:r>
              <a:rPr lang="hr-HR" dirty="0" smtClean="0"/>
              <a:t>knezovi frankopani?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4C6D3EA-6FE1-4653-B585-2BFB1162C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hr-HR" dirty="0" smtClean="0">
                <a:hlinkClick r:id="rId2" action="ppaction://hlinksldjump"/>
              </a:rPr>
              <a:t> s Krka</a:t>
            </a:r>
            <a:endParaRPr lang="hr-HR" dirty="0"/>
          </a:p>
          <a:p>
            <a:pPr marL="457200" indent="-457200">
              <a:buFont typeface="+mj-lt"/>
              <a:buAutoNum type="alphaLcParenR"/>
            </a:pPr>
            <a:r>
              <a:rPr lang="hr-HR" dirty="0" smtClean="0">
                <a:hlinkClick r:id="rId3" action="ppaction://hlinksldjump"/>
              </a:rPr>
              <a:t>s Raba</a:t>
            </a:r>
            <a:endParaRPr lang="hr-HR" dirty="0">
              <a:hlinkClick r:id="rId3" action="ppaction://hlinksldjump"/>
            </a:endParaRPr>
          </a:p>
          <a:p>
            <a:pPr marL="457200" indent="-457200">
              <a:buFont typeface="+mj-lt"/>
              <a:buAutoNum type="alphaLcParenR"/>
            </a:pPr>
            <a:r>
              <a:rPr lang="hr-HR" dirty="0" smtClean="0">
                <a:hlinkClick r:id="rId3" action="ppaction://hlinksldjump"/>
              </a:rPr>
              <a:t>s Cresa</a:t>
            </a:r>
            <a:endParaRPr lang="hr-HR" dirty="0"/>
          </a:p>
          <a:p>
            <a:pPr marL="457200" indent="-457200">
              <a:buFont typeface="+mj-lt"/>
              <a:buAutoNum type="alphaLcParenR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393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F2987FF-66B1-4409-9467-98A2A43B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40B52B7-2AD2-4507-AFB1-6D5C8897C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9600" dirty="0"/>
              <a:t>Netočno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E6E5A96-B308-4015-AE45-4CD4EEDE5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250" y="3786640"/>
            <a:ext cx="2266950" cy="2009775"/>
          </a:xfrm>
          <a:prstGeom prst="rect">
            <a:avLst/>
          </a:prstGeom>
        </p:spPr>
      </p:pic>
      <p:sp>
        <p:nvSpPr>
          <p:cNvPr id="6" name="Akcijski gumb: Natrag ili Prethodno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0DF087F8-67B6-421D-90CA-B6E9BE760867}"/>
              </a:ext>
            </a:extLst>
          </p:cNvPr>
          <p:cNvSpPr/>
          <p:nvPr/>
        </p:nvSpPr>
        <p:spPr>
          <a:xfrm>
            <a:off x="9563450" y="5184396"/>
            <a:ext cx="1258348" cy="6120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496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AA44553-D807-43BA-B017-C6499FB29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DF76F5E-589B-4993-8EF2-E23D42825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9600" dirty="0"/>
              <a:t>Točno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6E4CA39-1779-47C3-8672-A2528009A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137" y="3640712"/>
            <a:ext cx="2190750" cy="2085975"/>
          </a:xfrm>
          <a:prstGeom prst="rect">
            <a:avLst/>
          </a:prstGeom>
        </p:spPr>
      </p:pic>
      <p:sp>
        <p:nvSpPr>
          <p:cNvPr id="7" name="Akcijski gumb: Naprijed ili Dalj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7A543482-0F21-4D01-9939-DE8ED923F90D}"/>
              </a:ext>
            </a:extLst>
          </p:cNvPr>
          <p:cNvSpPr/>
          <p:nvPr/>
        </p:nvSpPr>
        <p:spPr>
          <a:xfrm>
            <a:off x="9588617" y="5386932"/>
            <a:ext cx="1319081" cy="67950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216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9A78FD8-33F1-414D-8BF9-76AD0B952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Tko je izgradio utvrđeni grad sokolac u brinju?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742CCEE-52AE-4DF1-889D-B363D86B4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hr-HR" dirty="0" smtClean="0"/>
              <a:t>Nikola IV. </a:t>
            </a:r>
            <a:r>
              <a:rPr lang="hr-HR" dirty="0"/>
              <a:t> </a:t>
            </a:r>
            <a:r>
              <a:rPr lang="hr-HR" dirty="0" smtClean="0"/>
              <a:t>Frankopan</a:t>
            </a:r>
            <a:endParaRPr lang="hr-HR" dirty="0"/>
          </a:p>
          <a:p>
            <a:pPr marL="457200" indent="-457200">
              <a:buFont typeface="+mj-lt"/>
              <a:buAutoNum type="alphaLcParenR"/>
            </a:pPr>
            <a:r>
              <a:rPr lang="hr-HR" dirty="0" smtClean="0"/>
              <a:t>Fran Krsto Frankopan</a:t>
            </a:r>
            <a:endParaRPr lang="hr-HR" dirty="0"/>
          </a:p>
          <a:p>
            <a:pPr marL="457200" indent="-457200">
              <a:buFont typeface="+mj-lt"/>
              <a:buAutoNum type="alphaLcParenR"/>
            </a:pPr>
            <a:r>
              <a:rPr lang="hr-HR" dirty="0" smtClean="0"/>
              <a:t>Petar Zrinski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9337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F2987FF-66B1-4409-9467-98A2A43B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40B52B7-2AD2-4507-AFB1-6D5C8897C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9600" dirty="0"/>
              <a:t>Netočno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E6E5A96-B308-4015-AE45-4CD4EEDE5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250" y="3786640"/>
            <a:ext cx="2266950" cy="2009775"/>
          </a:xfrm>
          <a:prstGeom prst="rect">
            <a:avLst/>
          </a:prstGeom>
        </p:spPr>
      </p:pic>
      <p:sp>
        <p:nvSpPr>
          <p:cNvPr id="6" name="Akcijski gumb: Natrag ili Prethodno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0DF087F8-67B6-421D-90CA-B6E9BE760867}"/>
              </a:ext>
            </a:extLst>
          </p:cNvPr>
          <p:cNvSpPr/>
          <p:nvPr/>
        </p:nvSpPr>
        <p:spPr>
          <a:xfrm>
            <a:off x="9563450" y="5184396"/>
            <a:ext cx="1258348" cy="6120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393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AA44553-D807-43BA-B017-C6499FB29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DF76F5E-589B-4993-8EF2-E23D42825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9600" dirty="0"/>
              <a:t>Točno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6E4CA39-1779-47C3-8672-A2528009A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137" y="3640712"/>
            <a:ext cx="2190750" cy="2085975"/>
          </a:xfrm>
          <a:prstGeom prst="rect">
            <a:avLst/>
          </a:prstGeom>
        </p:spPr>
      </p:pic>
      <p:sp>
        <p:nvSpPr>
          <p:cNvPr id="7" name="Akcijski gumb: Naprijed ili Dalj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7A543482-0F21-4D01-9939-DE8ED923F90D}"/>
              </a:ext>
            </a:extLst>
          </p:cNvPr>
          <p:cNvSpPr/>
          <p:nvPr/>
        </p:nvSpPr>
        <p:spPr>
          <a:xfrm>
            <a:off x="9588617" y="5386932"/>
            <a:ext cx="1319081" cy="67950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829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99702AB-05AD-4B22-AF79-95C8B39D8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Kad je bila bitka kod jurjevih </a:t>
            </a:r>
            <a:r>
              <a:rPr lang="hr-HR" dirty="0" smtClean="0"/>
              <a:t>stijena?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15193B5-4F46-411C-B40F-3C193A1B4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hr-HR" dirty="0" smtClean="0">
                <a:hlinkClick r:id="rId2" action="ppaction://hlinksldjump"/>
              </a:rPr>
              <a:t>1665</a:t>
            </a:r>
            <a:r>
              <a:rPr lang="hr-HR" dirty="0">
                <a:hlinkClick r:id="rId2" action="ppaction://hlinksldjump"/>
              </a:rPr>
              <a:t>. godine</a:t>
            </a:r>
            <a:endParaRPr lang="hr-HR" dirty="0"/>
          </a:p>
          <a:p>
            <a:pPr marL="457200" indent="-457200">
              <a:buFont typeface="+mj-lt"/>
              <a:buAutoNum type="alphaLcParenR"/>
            </a:pPr>
            <a:r>
              <a:rPr lang="hr-HR" dirty="0" smtClean="0">
                <a:hlinkClick r:id="rId3" action="ppaction://hlinksldjump"/>
              </a:rPr>
              <a:t>1663</a:t>
            </a:r>
            <a:r>
              <a:rPr lang="hr-HR" dirty="0">
                <a:hlinkClick r:id="rId3" action="ppaction://hlinksldjump"/>
              </a:rPr>
              <a:t>. godine</a:t>
            </a:r>
            <a:endParaRPr lang="hr-HR" dirty="0"/>
          </a:p>
          <a:p>
            <a:pPr marL="457200" indent="-457200">
              <a:buFont typeface="+mj-lt"/>
              <a:buAutoNum type="alphaLcParenR"/>
            </a:pPr>
            <a:r>
              <a:rPr lang="hr-HR" dirty="0" smtClean="0">
                <a:hlinkClick r:id="rId2" action="ppaction://hlinksldjump"/>
              </a:rPr>
              <a:t>1664</a:t>
            </a:r>
            <a:r>
              <a:rPr lang="hr-HR" dirty="0">
                <a:hlinkClick r:id="rId2" action="ppaction://hlinksldjump"/>
              </a:rPr>
              <a:t>. godine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7071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F2987FF-66B1-4409-9467-98A2A43B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40B52B7-2AD2-4507-AFB1-6D5C8897C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9600" dirty="0"/>
              <a:t>Netočno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E6E5A96-B308-4015-AE45-4CD4EEDE5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250" y="3786640"/>
            <a:ext cx="2266950" cy="2009775"/>
          </a:xfrm>
          <a:prstGeom prst="rect">
            <a:avLst/>
          </a:prstGeom>
        </p:spPr>
      </p:pic>
      <p:sp>
        <p:nvSpPr>
          <p:cNvPr id="6" name="Akcijski gumb: Natrag ili Prethodno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0DF087F8-67B6-421D-90CA-B6E9BE760867}"/>
              </a:ext>
            </a:extLst>
          </p:cNvPr>
          <p:cNvSpPr/>
          <p:nvPr/>
        </p:nvSpPr>
        <p:spPr>
          <a:xfrm>
            <a:off x="9563450" y="5184396"/>
            <a:ext cx="1258348" cy="6120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602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AA44553-D807-43BA-B017-C6499FB29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DF76F5E-589B-4993-8EF2-E23D42825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9600" dirty="0"/>
              <a:t>Točno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6E4CA39-1779-47C3-8672-A2528009A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137" y="3640712"/>
            <a:ext cx="2190750" cy="2085975"/>
          </a:xfrm>
          <a:prstGeom prst="rect">
            <a:avLst/>
          </a:prstGeom>
        </p:spPr>
      </p:pic>
      <p:sp>
        <p:nvSpPr>
          <p:cNvPr id="7" name="Akcijski gumb: Naprijed ili Dalj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7A543482-0F21-4D01-9939-DE8ED923F90D}"/>
              </a:ext>
            </a:extLst>
          </p:cNvPr>
          <p:cNvSpPr/>
          <p:nvPr/>
        </p:nvSpPr>
        <p:spPr>
          <a:xfrm>
            <a:off x="9588617" y="5386932"/>
            <a:ext cx="1319081" cy="67950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867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CE367E3-EF13-4BFD-AEC5-D756CED88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Gdje je bilo </a:t>
            </a:r>
            <a:r>
              <a:rPr lang="hr-HR" dirty="0" smtClean="0"/>
              <a:t>sJEDIŠTE Šubića?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19DC723-6593-40F4-AA65-32EF0A01B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hr-HR" dirty="0" smtClean="0"/>
              <a:t>Dubrovnik</a:t>
            </a:r>
            <a:endParaRPr lang="hr-HR" dirty="0"/>
          </a:p>
          <a:p>
            <a:pPr marL="457200" indent="-457200">
              <a:buFont typeface="+mj-lt"/>
              <a:buAutoNum type="alphaLcParenR"/>
            </a:pPr>
            <a:r>
              <a:rPr lang="hr-HR" dirty="0" smtClean="0"/>
              <a:t>Čakovec</a:t>
            </a:r>
            <a:endParaRPr lang="hr-HR" dirty="0"/>
          </a:p>
          <a:p>
            <a:pPr marL="457200" indent="-457200">
              <a:buFont typeface="+mj-lt"/>
              <a:buAutoNum type="alphaLcParenR"/>
            </a:pPr>
            <a:r>
              <a:rPr lang="hr-HR" dirty="0">
                <a:hlinkClick r:id="rId2" action="ppaction://hlinksldjump"/>
              </a:rPr>
              <a:t>Bribir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858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97373D2-35E2-4444-AF7C-8E9DE115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Tko </a:t>
            </a:r>
            <a:r>
              <a:rPr lang="hr-HR" dirty="0" smtClean="0"/>
              <a:t>se sukobio u </a:t>
            </a:r>
            <a:r>
              <a:rPr lang="hr-HR" dirty="0"/>
              <a:t>bitci kod jUrjevih </a:t>
            </a:r>
            <a:r>
              <a:rPr lang="hr-HR" dirty="0" smtClean="0"/>
              <a:t>stijena?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D0D5815-C9D3-4C09-A080-A4890E685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hr-HR" dirty="0" smtClean="0"/>
              <a:t>Osmanlije i Slavonci</a:t>
            </a:r>
            <a:endParaRPr lang="hr-HR" dirty="0"/>
          </a:p>
          <a:p>
            <a:pPr marL="457200" indent="-457200">
              <a:buFont typeface="+mj-lt"/>
              <a:buAutoNum type="alphaLcParenR"/>
            </a:pPr>
            <a:r>
              <a:rPr lang="hr-HR" dirty="0">
                <a:hlinkClick r:id="rId2" action="ppaction://hlinksldjump"/>
              </a:rPr>
              <a:t>Otočani i </a:t>
            </a:r>
            <a:r>
              <a:rPr lang="hr-HR" dirty="0" smtClean="0">
                <a:hlinkClick r:id="rId2" action="ppaction://hlinksldjump"/>
              </a:rPr>
              <a:t>Osmanlije</a:t>
            </a:r>
            <a:endParaRPr lang="hr-HR" dirty="0" smtClean="0"/>
          </a:p>
          <a:p>
            <a:pPr marL="457200" indent="-457200">
              <a:buFont typeface="+mj-lt"/>
              <a:buAutoNum type="alphaLcParenR"/>
            </a:pPr>
            <a:r>
              <a:rPr lang="hr-HR" dirty="0" smtClean="0"/>
              <a:t>Osmanlije i Dubrovčani</a:t>
            </a:r>
            <a:endParaRPr lang="hr-HR" dirty="0"/>
          </a:p>
          <a:p>
            <a:pPr marL="457200" indent="-457200">
              <a:buFont typeface="+mj-lt"/>
              <a:buAutoNum type="alphaLcParenR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529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F2987FF-66B1-4409-9467-98A2A43B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40B52B7-2AD2-4507-AFB1-6D5C8897C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9600" dirty="0"/>
              <a:t>Netočno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E6E5A96-B308-4015-AE45-4CD4EEDE5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250" y="3786640"/>
            <a:ext cx="2266950" cy="2009775"/>
          </a:xfrm>
          <a:prstGeom prst="rect">
            <a:avLst/>
          </a:prstGeom>
        </p:spPr>
      </p:pic>
      <p:sp>
        <p:nvSpPr>
          <p:cNvPr id="6" name="Akcijski gumb: Natrag ili Prethodno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0DF087F8-67B6-421D-90CA-B6E9BE760867}"/>
              </a:ext>
            </a:extLst>
          </p:cNvPr>
          <p:cNvSpPr/>
          <p:nvPr/>
        </p:nvSpPr>
        <p:spPr>
          <a:xfrm>
            <a:off x="9563450" y="5184396"/>
            <a:ext cx="1258348" cy="6120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319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AA44553-D807-43BA-B017-C6499FB29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DF76F5E-589B-4993-8EF2-E23D42825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9600" dirty="0"/>
              <a:t>Točno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6E4CA39-1779-47C3-8672-A2528009A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137" y="3640712"/>
            <a:ext cx="2190750" cy="2085975"/>
          </a:xfrm>
          <a:prstGeom prst="rect">
            <a:avLst/>
          </a:prstGeom>
        </p:spPr>
      </p:pic>
      <p:sp>
        <p:nvSpPr>
          <p:cNvPr id="7" name="Akcijski gumb: Naprijed ili Dalj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7A543482-0F21-4D01-9939-DE8ED923F90D}"/>
              </a:ext>
            </a:extLst>
          </p:cNvPr>
          <p:cNvSpPr/>
          <p:nvPr/>
        </p:nvSpPr>
        <p:spPr>
          <a:xfrm>
            <a:off x="9588617" y="5386932"/>
            <a:ext cx="1319081" cy="67950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60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9BBD52D-1C85-4C36-B4D7-C5328390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Tko je vodio obranu </a:t>
            </a:r>
            <a:r>
              <a:rPr lang="hr-HR" dirty="0" smtClean="0"/>
              <a:t>Gacke U BITCI KOD JURJEVIH STIJENA?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D6C11B4-4984-46CF-AF36-F7C966EF4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hr-HR" dirty="0" err="1">
                <a:hlinkClick r:id="rId2" action="ppaction://hlinksldjump"/>
              </a:rPr>
              <a:t>Fran</a:t>
            </a:r>
            <a:r>
              <a:rPr lang="hr-HR" dirty="0">
                <a:hlinkClick r:id="rId2" action="ppaction://hlinksldjump"/>
              </a:rPr>
              <a:t> Krsto Frankopan</a:t>
            </a:r>
            <a:endParaRPr lang="hr-HR" dirty="0"/>
          </a:p>
          <a:p>
            <a:pPr marL="457200" indent="-457200">
              <a:buFont typeface="+mj-lt"/>
              <a:buAutoNum type="alphaLcParenR"/>
            </a:pPr>
            <a:r>
              <a:rPr lang="hr-HR" dirty="0">
                <a:hlinkClick r:id="rId3" action="ppaction://hlinksldjump"/>
              </a:rPr>
              <a:t>Petar Zrinski </a:t>
            </a:r>
            <a:endParaRPr lang="hr-HR" dirty="0"/>
          </a:p>
          <a:p>
            <a:pPr marL="457200" indent="-457200">
              <a:buFont typeface="+mj-lt"/>
              <a:buAutoNum type="alphaLcParenR"/>
            </a:pPr>
            <a:r>
              <a:rPr lang="hr-HR" dirty="0" smtClean="0"/>
              <a:t>Petar Berislavić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4164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F2987FF-66B1-4409-9467-98A2A43B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40B52B7-2AD2-4507-AFB1-6D5C8897C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9600" dirty="0"/>
              <a:t>Netočno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E6E5A96-B308-4015-AE45-4CD4EEDE5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250" y="3786640"/>
            <a:ext cx="2266950" cy="2009775"/>
          </a:xfrm>
          <a:prstGeom prst="rect">
            <a:avLst/>
          </a:prstGeom>
        </p:spPr>
      </p:pic>
      <p:sp>
        <p:nvSpPr>
          <p:cNvPr id="6" name="Akcijski gumb: Natrag ili Prethodno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0DF087F8-67B6-421D-90CA-B6E9BE760867}"/>
              </a:ext>
            </a:extLst>
          </p:cNvPr>
          <p:cNvSpPr/>
          <p:nvPr/>
        </p:nvSpPr>
        <p:spPr>
          <a:xfrm>
            <a:off x="9563450" y="5184396"/>
            <a:ext cx="1258348" cy="6120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2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AA44553-D807-43BA-B017-C6499FB29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DF76F5E-589B-4993-8EF2-E23D42825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9600" dirty="0"/>
              <a:t>Točno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6E4CA39-1779-47C3-8672-A2528009A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137" y="3640712"/>
            <a:ext cx="2190750" cy="2085975"/>
          </a:xfrm>
          <a:prstGeom prst="rect">
            <a:avLst/>
          </a:prstGeom>
        </p:spPr>
      </p:pic>
      <p:sp>
        <p:nvSpPr>
          <p:cNvPr id="7" name="Akcijski gumb: Naprijed ili Dalj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7A543482-0F21-4D01-9939-DE8ED923F90D}"/>
              </a:ext>
            </a:extLst>
          </p:cNvPr>
          <p:cNvSpPr/>
          <p:nvPr/>
        </p:nvSpPr>
        <p:spPr>
          <a:xfrm>
            <a:off x="9588617" y="5386932"/>
            <a:ext cx="1319081" cy="67950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408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F5F701E-440B-4CBA-B9B1-28E08A8C2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 čemu su poznati zrinski i </a:t>
            </a:r>
            <a:r>
              <a:rPr lang="hr-HR" dirty="0" smtClean="0"/>
              <a:t>frankopani?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C9F70B0-F241-4517-9994-64D38B628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hr-HR" dirty="0"/>
              <a:t>Po uspješnim bitkama i </a:t>
            </a:r>
            <a:r>
              <a:rPr lang="hr-HR" dirty="0" smtClean="0"/>
              <a:t>kao promicatelji hrvatske kulture</a:t>
            </a:r>
            <a:endParaRPr lang="hr-HR" dirty="0"/>
          </a:p>
          <a:p>
            <a:pPr marL="457200" indent="-457200">
              <a:buFont typeface="+mj-lt"/>
              <a:buAutoNum type="alphaLcParenR"/>
            </a:pPr>
            <a:r>
              <a:rPr lang="hr-HR" dirty="0"/>
              <a:t>Po neuspješnim bitkama</a:t>
            </a:r>
          </a:p>
          <a:p>
            <a:pPr marL="457200" indent="-457200">
              <a:buFont typeface="+mj-lt"/>
              <a:buAutoNum type="alphaLcParenR"/>
            </a:pPr>
            <a:r>
              <a:rPr lang="hr-HR" dirty="0"/>
              <a:t>Po pomaganju </a:t>
            </a:r>
            <a:r>
              <a:rPr lang="hr-HR" dirty="0" smtClean="0"/>
              <a:t>Osmanlijama</a:t>
            </a:r>
            <a:endParaRPr lang="hr-HR" dirty="0"/>
          </a:p>
          <a:p>
            <a:pPr marL="457200" indent="-457200">
              <a:buFont typeface="+mj-lt"/>
              <a:buAutoNum type="alphaLcParenR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579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F2987FF-66B1-4409-9467-98A2A43B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40B52B7-2AD2-4507-AFB1-6D5C8897C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9600" dirty="0"/>
              <a:t>Netočno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E6E5A96-B308-4015-AE45-4CD4EEDE5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250" y="3786640"/>
            <a:ext cx="2266950" cy="2009775"/>
          </a:xfrm>
          <a:prstGeom prst="rect">
            <a:avLst/>
          </a:prstGeom>
        </p:spPr>
      </p:pic>
      <p:sp>
        <p:nvSpPr>
          <p:cNvPr id="6" name="Akcijski gumb: Natrag ili Prethodno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0DF087F8-67B6-421D-90CA-B6E9BE760867}"/>
              </a:ext>
            </a:extLst>
          </p:cNvPr>
          <p:cNvSpPr/>
          <p:nvPr/>
        </p:nvSpPr>
        <p:spPr>
          <a:xfrm>
            <a:off x="9563450" y="5184396"/>
            <a:ext cx="1258348" cy="6120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65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AA44553-D807-43BA-B017-C6499FB29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DF76F5E-589B-4993-8EF2-E23D42825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9600" dirty="0"/>
              <a:t>Točno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6E4CA39-1779-47C3-8672-A2528009A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137" y="3640712"/>
            <a:ext cx="2190750" cy="2085975"/>
          </a:xfrm>
          <a:prstGeom prst="rect">
            <a:avLst/>
          </a:prstGeom>
        </p:spPr>
      </p:pic>
      <p:sp>
        <p:nvSpPr>
          <p:cNvPr id="7" name="Akcijski gumb: Naprijed ili Dalj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7A543482-0F21-4D01-9939-DE8ED923F90D}"/>
              </a:ext>
            </a:extLst>
          </p:cNvPr>
          <p:cNvSpPr/>
          <p:nvPr/>
        </p:nvSpPr>
        <p:spPr>
          <a:xfrm>
            <a:off x="9588617" y="5386932"/>
            <a:ext cx="1319081" cy="67950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839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806852B-FB45-4C40-A60C-E43D5AEC4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Koje godine su pogubljeni fran krsto frankopan i petar zrinski?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124832C-F915-4A3B-9D37-97F3AD1FC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hr-HR" dirty="0">
                <a:hlinkClick r:id="rId2" action="ppaction://hlinksldjump"/>
              </a:rPr>
              <a:t> </a:t>
            </a:r>
            <a:r>
              <a:rPr lang="hr-HR" dirty="0" smtClean="0">
                <a:hlinkClick r:id="rId2" action="ppaction://hlinksldjump"/>
              </a:rPr>
              <a:t>1881. godine</a:t>
            </a:r>
            <a:endParaRPr lang="hr-HR" dirty="0">
              <a:hlinkClick r:id="rId2" action="ppaction://hlinksldjump"/>
            </a:endParaRPr>
          </a:p>
          <a:p>
            <a:pPr marL="457200" indent="-457200">
              <a:buFont typeface="+mj-lt"/>
              <a:buAutoNum type="alphaLcParenR"/>
            </a:pPr>
            <a:r>
              <a:rPr lang="hr-HR" dirty="0">
                <a:hlinkClick r:id="rId2" action="ppaction://hlinksldjump"/>
              </a:rPr>
              <a:t> </a:t>
            </a:r>
            <a:r>
              <a:rPr lang="hr-HR" dirty="0" smtClean="0">
                <a:hlinkClick r:id="rId2" action="ppaction://hlinksldjump"/>
              </a:rPr>
              <a:t>1771. godine</a:t>
            </a:r>
          </a:p>
          <a:p>
            <a:pPr marL="457200" indent="-457200">
              <a:buFont typeface="+mj-lt"/>
              <a:buAutoNum type="alphaLcParenR"/>
            </a:pPr>
            <a:r>
              <a:rPr lang="hr-HR" dirty="0"/>
              <a:t> </a:t>
            </a:r>
            <a:r>
              <a:rPr lang="hr-HR" dirty="0" smtClean="0"/>
              <a:t>1671. godine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2264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F2987FF-66B1-4409-9467-98A2A43B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40B52B7-2AD2-4507-AFB1-6D5C8897C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9600" dirty="0"/>
              <a:t>Netočno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E6E5A96-B308-4015-AE45-4CD4EEDE5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250" y="3786640"/>
            <a:ext cx="2266950" cy="2009775"/>
          </a:xfrm>
          <a:prstGeom prst="rect">
            <a:avLst/>
          </a:prstGeom>
        </p:spPr>
      </p:pic>
      <p:sp>
        <p:nvSpPr>
          <p:cNvPr id="6" name="Akcijski gumb: Natrag ili Prethodno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0DF087F8-67B6-421D-90CA-B6E9BE760867}"/>
              </a:ext>
            </a:extLst>
          </p:cNvPr>
          <p:cNvSpPr/>
          <p:nvPr/>
        </p:nvSpPr>
        <p:spPr>
          <a:xfrm>
            <a:off x="9563450" y="5184396"/>
            <a:ext cx="1258348" cy="6120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892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F2987FF-66B1-4409-9467-98A2A43B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40B52B7-2AD2-4507-AFB1-6D5C8897C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9600" dirty="0"/>
              <a:t>Netočno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E6E5A96-B308-4015-AE45-4CD4EEDE5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250" y="3786640"/>
            <a:ext cx="2266950" cy="2009775"/>
          </a:xfrm>
          <a:prstGeom prst="rect">
            <a:avLst/>
          </a:prstGeom>
        </p:spPr>
      </p:pic>
      <p:sp>
        <p:nvSpPr>
          <p:cNvPr id="6" name="Akcijski gumb: Natrag ili Prethodno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0DF087F8-67B6-421D-90CA-B6E9BE760867}"/>
              </a:ext>
            </a:extLst>
          </p:cNvPr>
          <p:cNvSpPr/>
          <p:nvPr/>
        </p:nvSpPr>
        <p:spPr>
          <a:xfrm>
            <a:off x="9563450" y="5184396"/>
            <a:ext cx="1258348" cy="6120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815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AA44553-D807-43BA-B017-C6499FB29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DF76F5E-589B-4993-8EF2-E23D42825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9600" dirty="0"/>
              <a:t>Točno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6E4CA39-1779-47C3-8672-A2528009A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137" y="3640712"/>
            <a:ext cx="2190750" cy="2085975"/>
          </a:xfrm>
          <a:prstGeom prst="rect">
            <a:avLst/>
          </a:prstGeom>
        </p:spPr>
      </p:pic>
      <p:sp>
        <p:nvSpPr>
          <p:cNvPr id="7" name="Akcijski gumb: Naprijed ili Dalj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7A543482-0F21-4D01-9939-DE8ED923F90D}"/>
              </a:ext>
            </a:extLst>
          </p:cNvPr>
          <p:cNvSpPr/>
          <p:nvPr/>
        </p:nvSpPr>
        <p:spPr>
          <a:xfrm>
            <a:off x="9588617" y="5386932"/>
            <a:ext cx="1319081" cy="67950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560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E89EDCD-6587-4F49-B0EC-7B0758AB0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Gdje su pogubljeni fran krsto frankopan i petar zrinski?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C010969-06E8-4515-A2ED-3F3AE3A75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hr-HR" dirty="0" smtClean="0"/>
              <a:t>u Bečkom Novom Mjestu</a:t>
            </a:r>
            <a:endParaRPr lang="hr-HR" dirty="0"/>
          </a:p>
          <a:p>
            <a:pPr marL="457200" indent="-457200">
              <a:buFont typeface="+mj-lt"/>
              <a:buAutoNum type="alphaLcParenR"/>
            </a:pPr>
            <a:r>
              <a:rPr lang="hr-HR" dirty="0" smtClean="0"/>
              <a:t>u Otočcu</a:t>
            </a:r>
            <a:endParaRPr lang="hr-HR" dirty="0"/>
          </a:p>
          <a:p>
            <a:pPr marL="457200" indent="-457200">
              <a:buFont typeface="+mj-lt"/>
              <a:buAutoNum type="alphaLcParenR"/>
            </a:pPr>
            <a:r>
              <a:rPr lang="hr-HR" dirty="0" smtClean="0"/>
              <a:t>u Kninu</a:t>
            </a:r>
            <a:endParaRPr lang="hr-HR" dirty="0"/>
          </a:p>
          <a:p>
            <a:pPr marL="457200" indent="-457200">
              <a:buFont typeface="+mj-lt"/>
              <a:buAutoNum type="alphaLcParenR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2621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F2987FF-66B1-4409-9467-98A2A43B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40B52B7-2AD2-4507-AFB1-6D5C8897C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9600" dirty="0"/>
              <a:t>Netočno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E6E5A96-B308-4015-AE45-4CD4EEDE5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250" y="3786640"/>
            <a:ext cx="2266950" cy="2009775"/>
          </a:xfrm>
          <a:prstGeom prst="rect">
            <a:avLst/>
          </a:prstGeom>
        </p:spPr>
      </p:pic>
      <p:sp>
        <p:nvSpPr>
          <p:cNvPr id="6" name="Akcijski gumb: Natrag ili Prethodno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0DF087F8-67B6-421D-90CA-B6E9BE760867}"/>
              </a:ext>
            </a:extLst>
          </p:cNvPr>
          <p:cNvSpPr/>
          <p:nvPr/>
        </p:nvSpPr>
        <p:spPr>
          <a:xfrm>
            <a:off x="9563450" y="5184396"/>
            <a:ext cx="1258348" cy="6120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529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AA44553-D807-43BA-B017-C6499FB29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DF76F5E-589B-4993-8EF2-E23D42825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9600" dirty="0"/>
              <a:t>Točno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6E4CA39-1779-47C3-8672-A2528009A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137" y="3640712"/>
            <a:ext cx="2190750" cy="2085975"/>
          </a:xfrm>
          <a:prstGeom prst="rect">
            <a:avLst/>
          </a:prstGeom>
        </p:spPr>
      </p:pic>
      <p:sp>
        <p:nvSpPr>
          <p:cNvPr id="7" name="Akcijski gumb: Naprijed ili Dalj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7A543482-0F21-4D01-9939-DE8ED923F90D}"/>
              </a:ext>
            </a:extLst>
          </p:cNvPr>
          <p:cNvSpPr/>
          <p:nvPr/>
        </p:nvSpPr>
        <p:spPr>
          <a:xfrm>
            <a:off x="9588617" y="5386932"/>
            <a:ext cx="1319081" cy="67950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595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01A3A8A-C6F3-4846-A4E5-78CA1E2A0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 koliko je ratnika Ali paša čengić pokušao osvojiti </a:t>
            </a:r>
            <a:r>
              <a:rPr lang="hr-HR" dirty="0" smtClean="0"/>
              <a:t>gacku?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1982F0F-38D2-47E8-9235-5871536A6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hr-HR" dirty="0">
                <a:hlinkClick r:id="rId2" action="ppaction://hlinksldjump"/>
              </a:rPr>
              <a:t>18.000</a:t>
            </a:r>
          </a:p>
          <a:p>
            <a:pPr marL="457200" indent="-457200">
              <a:buFont typeface="+mj-lt"/>
              <a:buAutoNum type="alphaLcParenR"/>
            </a:pPr>
            <a:r>
              <a:rPr lang="hr-HR" dirty="0">
                <a:hlinkClick r:id="rId2" action="ppaction://hlinksldjump"/>
              </a:rPr>
              <a:t>2.000</a:t>
            </a:r>
            <a:endParaRPr lang="hr-HR" dirty="0"/>
          </a:p>
          <a:p>
            <a:pPr marL="457200" indent="-457200">
              <a:buFont typeface="+mj-lt"/>
              <a:buAutoNum type="alphaLcParenR"/>
            </a:pPr>
            <a:r>
              <a:rPr lang="hr-HR" dirty="0">
                <a:hlinkClick r:id="rId3" action="ppaction://hlinksldjump"/>
              </a:rPr>
              <a:t>8.000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9351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F2987FF-66B1-4409-9467-98A2A43B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40B52B7-2AD2-4507-AFB1-6D5C8897C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9600" dirty="0"/>
              <a:t>Netočno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E6E5A96-B308-4015-AE45-4CD4EEDE5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250" y="3786640"/>
            <a:ext cx="2266950" cy="2009775"/>
          </a:xfrm>
          <a:prstGeom prst="rect">
            <a:avLst/>
          </a:prstGeom>
        </p:spPr>
      </p:pic>
      <p:sp>
        <p:nvSpPr>
          <p:cNvPr id="6" name="Akcijski gumb: Natrag ili Prethodno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0DF087F8-67B6-421D-90CA-B6E9BE760867}"/>
              </a:ext>
            </a:extLst>
          </p:cNvPr>
          <p:cNvSpPr/>
          <p:nvPr/>
        </p:nvSpPr>
        <p:spPr>
          <a:xfrm>
            <a:off x="9563450" y="5184396"/>
            <a:ext cx="1258348" cy="6120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32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AA44553-D807-43BA-B017-C6499FB29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DF76F5E-589B-4993-8EF2-E23D42825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9600" dirty="0"/>
              <a:t>Točno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6E4CA39-1779-47C3-8672-A2528009A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137" y="3640712"/>
            <a:ext cx="2190750" cy="2085975"/>
          </a:xfrm>
          <a:prstGeom prst="rect">
            <a:avLst/>
          </a:prstGeom>
        </p:spPr>
      </p:pic>
      <p:sp>
        <p:nvSpPr>
          <p:cNvPr id="7" name="Akcijski gumb: Naprijed ili Dalj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7A543482-0F21-4D01-9939-DE8ED923F90D}"/>
              </a:ext>
            </a:extLst>
          </p:cNvPr>
          <p:cNvSpPr/>
          <p:nvPr/>
        </p:nvSpPr>
        <p:spPr>
          <a:xfrm>
            <a:off x="9588617" y="5386932"/>
            <a:ext cx="1319081" cy="67950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37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1C86B4D-55E9-493D-8676-A850FFCCB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457" y="652057"/>
            <a:ext cx="10058400" cy="1469351"/>
          </a:xfrm>
        </p:spPr>
        <p:txBody>
          <a:bodyPr>
            <a:normAutofit fontScale="90000"/>
          </a:bodyPr>
          <a:lstStyle/>
          <a:p>
            <a:r>
              <a:rPr lang="hr-HR" dirty="0"/>
              <a:t>Kako je glasilo geslo </a:t>
            </a:r>
            <a:r>
              <a:rPr lang="hr-HR" dirty="0" smtClean="0"/>
              <a:t>petra zrinskoga koji je cijeli svoj život posvetio borbi protiv turaka?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F951A93-9F67-4255-AC68-7CFF94759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859110"/>
            <a:ext cx="10058400" cy="3313090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hr-HR" dirty="0" smtClean="0">
                <a:hlinkClick r:id="rId2" action="ppaction://hlinksldjump"/>
              </a:rPr>
              <a:t>Živjeti i biti sretan</a:t>
            </a:r>
          </a:p>
          <a:p>
            <a:pPr marL="457200" indent="-457200">
              <a:buFont typeface="+mj-lt"/>
              <a:buAutoNum type="alphaLcParenR"/>
            </a:pPr>
            <a:r>
              <a:rPr lang="hr-HR" dirty="0">
                <a:hlinkClick r:id="rId2" action="ppaction://hlinksldjump"/>
              </a:rPr>
              <a:t> </a:t>
            </a:r>
            <a:r>
              <a:rPr lang="hr-HR" dirty="0" smtClean="0">
                <a:hlinkClick r:id="rId2" action="ppaction://hlinksldjump"/>
              </a:rPr>
              <a:t>Pobijeda ili smrt</a:t>
            </a:r>
          </a:p>
          <a:p>
            <a:pPr marL="457200" indent="-457200">
              <a:buFont typeface="+mj-lt"/>
              <a:buAutoNum type="alphaLcParenR"/>
            </a:pPr>
            <a:r>
              <a:rPr lang="hr-HR" dirty="0" smtClean="0">
                <a:hlinkClick r:id="rId2" action="ppaction://hlinksldjump"/>
              </a:rPr>
              <a:t>Dođoh, vidjeh i pobijedih</a:t>
            </a:r>
            <a:endParaRPr lang="hr-HR" dirty="0"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4359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F2987FF-66B1-4409-9467-98A2A43B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40B52B7-2AD2-4507-AFB1-6D5C8897C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9600" dirty="0"/>
              <a:t>Netočno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E6E5A96-B308-4015-AE45-4CD4EEDE5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250" y="3786640"/>
            <a:ext cx="2266950" cy="2009775"/>
          </a:xfrm>
          <a:prstGeom prst="rect">
            <a:avLst/>
          </a:prstGeom>
        </p:spPr>
      </p:pic>
      <p:sp>
        <p:nvSpPr>
          <p:cNvPr id="6" name="Akcijski gumb: Natrag ili Prethodno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0DF087F8-67B6-421D-90CA-B6E9BE760867}"/>
              </a:ext>
            </a:extLst>
          </p:cNvPr>
          <p:cNvSpPr/>
          <p:nvPr/>
        </p:nvSpPr>
        <p:spPr>
          <a:xfrm>
            <a:off x="9563450" y="5184396"/>
            <a:ext cx="1258348" cy="6120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273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AA44553-D807-43BA-B017-C6499FB29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DF76F5E-589B-4993-8EF2-E23D42825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9600" dirty="0"/>
              <a:t>Točno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6E4CA39-1779-47C3-8672-A2528009A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137" y="3640712"/>
            <a:ext cx="2190750" cy="2085975"/>
          </a:xfrm>
          <a:prstGeom prst="rect">
            <a:avLst/>
          </a:prstGeom>
        </p:spPr>
      </p:pic>
      <p:sp>
        <p:nvSpPr>
          <p:cNvPr id="7" name="Akcijski gumb: Naprijed ili Dalj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7A543482-0F21-4D01-9939-DE8ED923F90D}"/>
              </a:ext>
            </a:extLst>
          </p:cNvPr>
          <p:cNvSpPr/>
          <p:nvPr/>
        </p:nvSpPr>
        <p:spPr>
          <a:xfrm>
            <a:off x="9588617" y="5386932"/>
            <a:ext cx="1319081" cy="67950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952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AA44553-D807-43BA-B017-C6499FB29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DF76F5E-589B-4993-8EF2-E23D42825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9600" dirty="0"/>
              <a:t>Točno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6E4CA39-1779-47C3-8672-A2528009A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137" y="3640712"/>
            <a:ext cx="2190750" cy="2085975"/>
          </a:xfrm>
          <a:prstGeom prst="rect">
            <a:avLst/>
          </a:prstGeom>
        </p:spPr>
      </p:pic>
      <p:sp>
        <p:nvSpPr>
          <p:cNvPr id="7" name="Akcijski gumb: Naprijed ili Dalj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7A543482-0F21-4D01-9939-DE8ED923F90D}"/>
              </a:ext>
            </a:extLst>
          </p:cNvPr>
          <p:cNvSpPr/>
          <p:nvPr/>
        </p:nvSpPr>
        <p:spPr>
          <a:xfrm>
            <a:off x="9588617" y="5386932"/>
            <a:ext cx="1319081" cy="67950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079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9D8625B-F14F-440F-9094-76CAC55F9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se zvao bosanski beg koji je pokušao osvojiti gacku i otočac?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4BCAD85-527F-4484-8234-B11AB00D2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hr-HR" dirty="0" smtClean="0">
                <a:hlinkClick r:id="rId2" action="ppaction://hlinksldjump"/>
              </a:rPr>
              <a:t>Ali PAŠA ČENGIĆ</a:t>
            </a:r>
          </a:p>
          <a:p>
            <a:pPr marL="457200" indent="-457200">
              <a:buFont typeface="+mj-lt"/>
              <a:buAutoNum type="alphaLcParenR"/>
            </a:pPr>
            <a:r>
              <a:rPr lang="hr-HR" dirty="0" smtClean="0"/>
              <a:t>Sulejman Veličanstveni</a:t>
            </a:r>
          </a:p>
          <a:p>
            <a:pPr marL="457200" indent="-457200">
              <a:buFont typeface="+mj-lt"/>
              <a:buAutoNum type="alphaLcParenR"/>
            </a:pPr>
            <a:r>
              <a:rPr lang="hr-HR" dirty="0" smtClean="0"/>
              <a:t>Murat II.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8652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F2987FF-66B1-4409-9467-98A2A43B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40B52B7-2AD2-4507-AFB1-6D5C8897C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9600" dirty="0"/>
              <a:t>Netočno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E6E5A96-B308-4015-AE45-4CD4EEDE5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250" y="3786640"/>
            <a:ext cx="2266950" cy="2009775"/>
          </a:xfrm>
          <a:prstGeom prst="rect">
            <a:avLst/>
          </a:prstGeom>
        </p:spPr>
      </p:pic>
      <p:sp>
        <p:nvSpPr>
          <p:cNvPr id="6" name="Akcijski gumb: Natrag ili Prethodno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0DF087F8-67B6-421D-90CA-B6E9BE760867}"/>
              </a:ext>
            </a:extLst>
          </p:cNvPr>
          <p:cNvSpPr/>
          <p:nvPr/>
        </p:nvSpPr>
        <p:spPr>
          <a:xfrm>
            <a:off x="9563450" y="5184396"/>
            <a:ext cx="1258348" cy="6120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154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AA44553-D807-43BA-B017-C6499FB29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DF76F5E-589B-4993-8EF2-E23D42825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9600" dirty="0"/>
              <a:t>Točno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6E4CA39-1779-47C3-8672-A2528009A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137" y="3640712"/>
            <a:ext cx="2190750" cy="2085975"/>
          </a:xfrm>
          <a:prstGeom prst="rect">
            <a:avLst/>
          </a:prstGeom>
        </p:spPr>
      </p:pic>
      <p:sp>
        <p:nvSpPr>
          <p:cNvPr id="7" name="Akcijski gumb: Naprijed ili Dalj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7A543482-0F21-4D01-9939-DE8ED923F90D}"/>
              </a:ext>
            </a:extLst>
          </p:cNvPr>
          <p:cNvSpPr/>
          <p:nvPr/>
        </p:nvSpPr>
        <p:spPr>
          <a:xfrm>
            <a:off x="9588617" y="5386932"/>
            <a:ext cx="1319081" cy="67950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721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B51425-E199-4496-A617-361F4A52A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Nikola zrinski je napisao spjev koji se naziva: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6826008-4968-48AC-B17F-F72415123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hr-HR" dirty="0">
                <a:hlinkClick r:id="rId2" action="ppaction://hlinksldjump"/>
              </a:rPr>
              <a:t>Jadranskog mora dupin</a:t>
            </a:r>
          </a:p>
          <a:p>
            <a:pPr marL="457200" indent="-457200">
              <a:buFont typeface="+mj-lt"/>
              <a:buAutoNum type="alphaLcParenR"/>
            </a:pPr>
            <a:r>
              <a:rPr lang="hr-HR" dirty="0">
                <a:hlinkClick r:id="rId2" action="ppaction://hlinksldjump"/>
              </a:rPr>
              <a:t>Jadranskog mora sirena</a:t>
            </a:r>
            <a:endParaRPr lang="hr-HR" dirty="0"/>
          </a:p>
          <a:p>
            <a:pPr marL="457200" indent="-457200">
              <a:buFont typeface="+mj-lt"/>
              <a:buAutoNum type="alphaLcParenR"/>
            </a:pPr>
            <a:r>
              <a:rPr lang="hr-HR" dirty="0" err="1">
                <a:hlinkClick r:id="rId3" action="ppaction://hlinksldjump"/>
              </a:rPr>
              <a:t>Adrianskog</a:t>
            </a:r>
            <a:r>
              <a:rPr lang="hr-HR" dirty="0">
                <a:hlinkClick r:id="rId3" action="ppaction://hlinksldjump"/>
              </a:rPr>
              <a:t> mora Sirena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350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F2987FF-66B1-4409-9467-98A2A43B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40B52B7-2AD2-4507-AFB1-6D5C8897C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9600" dirty="0"/>
              <a:t>Netočno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E6E5A96-B308-4015-AE45-4CD4EEDE5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250" y="3786640"/>
            <a:ext cx="2266950" cy="2009775"/>
          </a:xfrm>
          <a:prstGeom prst="rect">
            <a:avLst/>
          </a:prstGeom>
        </p:spPr>
      </p:pic>
      <p:sp>
        <p:nvSpPr>
          <p:cNvPr id="6" name="Akcijski gumb: Natrag ili Prethodno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0DF087F8-67B6-421D-90CA-B6E9BE760867}"/>
              </a:ext>
            </a:extLst>
          </p:cNvPr>
          <p:cNvSpPr/>
          <p:nvPr/>
        </p:nvSpPr>
        <p:spPr>
          <a:xfrm>
            <a:off x="9563450" y="5184396"/>
            <a:ext cx="1258348" cy="6120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650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AA44553-D807-43BA-B017-C6499FB29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DF76F5E-589B-4993-8EF2-E23D42825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9600" dirty="0"/>
              <a:t>Točno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6E4CA39-1779-47C3-8672-A2528009A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137" y="3640712"/>
            <a:ext cx="2190750" cy="2085975"/>
          </a:xfrm>
          <a:prstGeom prst="rect">
            <a:avLst/>
          </a:prstGeom>
        </p:spPr>
      </p:pic>
      <p:sp>
        <p:nvSpPr>
          <p:cNvPr id="7" name="Akcijski gumb: Naprijed ili Dalj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7A543482-0F21-4D01-9939-DE8ED923F90D}"/>
              </a:ext>
            </a:extLst>
          </p:cNvPr>
          <p:cNvSpPr/>
          <p:nvPr/>
        </p:nvSpPr>
        <p:spPr>
          <a:xfrm>
            <a:off x="9588617" y="5386932"/>
            <a:ext cx="1319081" cy="67950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600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0ABC4C1-0600-4CE1-BEE2-CB8990476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U kojem stoljeću su </a:t>
            </a:r>
            <a:r>
              <a:rPr lang="hr-HR" dirty="0" smtClean="0"/>
              <a:t>prenesENIi </a:t>
            </a:r>
            <a:r>
              <a:rPr lang="hr-HR" dirty="0"/>
              <a:t>posmrtni ostatci Petra Zrinskog i Frana Krsta Frankopana u </a:t>
            </a:r>
            <a:r>
              <a:rPr lang="hr-HR" dirty="0" smtClean="0"/>
              <a:t>HrvatskU?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CCF3A0B-A412-4465-9243-E3D9045DF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3750"/>
            <a:ext cx="10058400" cy="3848450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hr-HR" dirty="0">
                <a:hlinkClick r:id="rId2" action="ppaction://hlinksldjump"/>
              </a:rPr>
              <a:t>20. st</a:t>
            </a:r>
            <a:endParaRPr lang="hr-HR" dirty="0"/>
          </a:p>
          <a:p>
            <a:pPr marL="457200" indent="-457200">
              <a:buFont typeface="+mj-lt"/>
              <a:buAutoNum type="alphaLcParenR"/>
            </a:pPr>
            <a:r>
              <a:rPr lang="hr-HR" dirty="0">
                <a:hlinkClick r:id="rId3" action="ppaction://hlinksldjump"/>
              </a:rPr>
              <a:t>19. st</a:t>
            </a:r>
          </a:p>
          <a:p>
            <a:pPr marL="457200" indent="-457200">
              <a:buFont typeface="+mj-lt"/>
              <a:buAutoNum type="alphaLcParenR"/>
            </a:pPr>
            <a:r>
              <a:rPr lang="hr-HR" dirty="0">
                <a:hlinkClick r:id="rId3" action="ppaction://hlinksldjump"/>
              </a:rPr>
              <a:t>21. st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8149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F2987FF-66B1-4409-9467-98A2A43B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40B52B7-2AD2-4507-AFB1-6D5C8897C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9600" dirty="0"/>
              <a:t>Netočno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E6E5A96-B308-4015-AE45-4CD4EEDE5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250" y="3786640"/>
            <a:ext cx="2266950" cy="2009775"/>
          </a:xfrm>
          <a:prstGeom prst="rect">
            <a:avLst/>
          </a:prstGeom>
        </p:spPr>
      </p:pic>
      <p:sp>
        <p:nvSpPr>
          <p:cNvPr id="6" name="Akcijski gumb: Natrag ili Prethodno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0DF087F8-67B6-421D-90CA-B6E9BE760867}"/>
              </a:ext>
            </a:extLst>
          </p:cNvPr>
          <p:cNvSpPr/>
          <p:nvPr/>
        </p:nvSpPr>
        <p:spPr>
          <a:xfrm>
            <a:off x="9563450" y="5184396"/>
            <a:ext cx="1258348" cy="6120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697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AA44553-D807-43BA-B017-C6499FB29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DF76F5E-589B-4993-8EF2-E23D42825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9600" dirty="0"/>
              <a:t>Točno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6E4CA39-1779-47C3-8672-A2528009A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137" y="3640712"/>
            <a:ext cx="2190750" cy="2085975"/>
          </a:xfrm>
          <a:prstGeom prst="rect">
            <a:avLst/>
          </a:prstGeom>
        </p:spPr>
      </p:pic>
      <p:sp>
        <p:nvSpPr>
          <p:cNvPr id="7" name="Akcijski gumb: Naprijed ili Dalj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7A543482-0F21-4D01-9939-DE8ED923F90D}"/>
              </a:ext>
            </a:extLst>
          </p:cNvPr>
          <p:cNvSpPr/>
          <p:nvPr/>
        </p:nvSpPr>
        <p:spPr>
          <a:xfrm>
            <a:off x="9588617" y="5386932"/>
            <a:ext cx="1319081" cy="67950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57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CC2BDB-DFE7-4C9F-B2CC-09506B48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Za vrijeme kojeg bana </a:t>
            </a:r>
            <a:r>
              <a:rPr lang="hr-HR" dirty="0" smtClean="0"/>
              <a:t>su Šubići  doživjeli </a:t>
            </a:r>
            <a:r>
              <a:rPr lang="hr-HR" dirty="0"/>
              <a:t>svoj vrhunac?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9E14A58-CA6B-4E00-9A72-7C1CB89B5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UcParenR"/>
            </a:pPr>
            <a:r>
              <a:rPr lang="hr-HR" dirty="0">
                <a:hlinkClick r:id="rId2" action="ppaction://hlinksldjump"/>
              </a:rPr>
              <a:t>Pavla </a:t>
            </a:r>
            <a:r>
              <a:rPr lang="hr-HR" dirty="0" smtClean="0">
                <a:hlinkClick r:id="rId2" action="ppaction://hlinksldjump"/>
              </a:rPr>
              <a:t>I. Šubića</a:t>
            </a:r>
            <a:endParaRPr lang="hr-HR" dirty="0"/>
          </a:p>
          <a:p>
            <a:pPr marL="457200" indent="-457200">
              <a:buAutoNum type="alphaUcParenR"/>
            </a:pPr>
            <a:r>
              <a:rPr lang="hr-HR" dirty="0" smtClean="0"/>
              <a:t>Nikole Zrinskoga</a:t>
            </a:r>
            <a:endParaRPr lang="hr-HR" dirty="0"/>
          </a:p>
          <a:p>
            <a:pPr marL="457200" indent="-457200">
              <a:buAutoNum type="alphaUcParenR"/>
            </a:pPr>
            <a:r>
              <a:rPr lang="hr-HR" dirty="0">
                <a:hlinkClick r:id="rId3" action="ppaction://hlinksldjump"/>
              </a:rPr>
              <a:t>Petra Zrinskog</a:t>
            </a:r>
            <a:endParaRPr lang="hr-HR" dirty="0"/>
          </a:p>
          <a:p>
            <a:pPr marL="457200" indent="-457200">
              <a:buAutoNum type="alphaUcParenR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0087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3F3F099-CC66-44C4-8500-1444B5CB8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Koliko je </a:t>
            </a:r>
            <a:r>
              <a:rPr lang="hr-HR" dirty="0" smtClean="0"/>
              <a:t>Hrvatskih </a:t>
            </a:r>
            <a:r>
              <a:rPr lang="hr-HR" dirty="0"/>
              <a:t>vojnika </a:t>
            </a:r>
            <a:r>
              <a:rPr lang="hr-HR" dirty="0" smtClean="0"/>
              <a:t>BILO NA STRANI PETRA ZRINSKOGA KADA SE ODIGRALA BITKA KOD JURJEVIH STIJENA 1663. GODINE?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57A5E26-B8C5-42BC-BABA-DDFA4F46D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485622"/>
            <a:ext cx="10058400" cy="3686577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hr-HR" dirty="0">
                <a:hlinkClick r:id="rId2" action="ppaction://hlinksldjump"/>
              </a:rPr>
              <a:t>20. 000</a:t>
            </a:r>
          </a:p>
          <a:p>
            <a:pPr marL="457200" indent="-457200">
              <a:buFont typeface="+mj-lt"/>
              <a:buAutoNum type="alphaLcParenR"/>
            </a:pPr>
            <a:r>
              <a:rPr lang="hr-HR" dirty="0">
                <a:hlinkClick r:id="rId2" action="ppaction://hlinksldjump"/>
              </a:rPr>
              <a:t>12.000</a:t>
            </a:r>
            <a:endParaRPr lang="hr-HR" dirty="0"/>
          </a:p>
          <a:p>
            <a:pPr marL="457200" indent="-457200">
              <a:buFont typeface="+mj-lt"/>
              <a:buAutoNum type="alphaLcParenR"/>
            </a:pPr>
            <a:r>
              <a:rPr lang="hr-HR" dirty="0">
                <a:hlinkClick r:id="rId3" action="ppaction://hlinksldjump"/>
              </a:rPr>
              <a:t>2.000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0040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F2987FF-66B1-4409-9467-98A2A43B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40B52B7-2AD2-4507-AFB1-6D5C8897C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9600" dirty="0"/>
              <a:t>Netočno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E6E5A96-B308-4015-AE45-4CD4EEDE5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250" y="3786640"/>
            <a:ext cx="2266950" cy="2009775"/>
          </a:xfrm>
          <a:prstGeom prst="rect">
            <a:avLst/>
          </a:prstGeom>
        </p:spPr>
      </p:pic>
      <p:sp>
        <p:nvSpPr>
          <p:cNvPr id="6" name="Akcijski gumb: Natrag ili Prethodno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0DF087F8-67B6-421D-90CA-B6E9BE760867}"/>
              </a:ext>
            </a:extLst>
          </p:cNvPr>
          <p:cNvSpPr/>
          <p:nvPr/>
        </p:nvSpPr>
        <p:spPr>
          <a:xfrm>
            <a:off x="9563450" y="5184396"/>
            <a:ext cx="1258348" cy="6120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895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AA44553-D807-43BA-B017-C6499FB29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DF76F5E-589B-4993-8EF2-E23D42825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9600" dirty="0"/>
              <a:t>Točno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6E4CA39-1779-47C3-8672-A2528009A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137" y="3640712"/>
            <a:ext cx="2190750" cy="2085975"/>
          </a:xfrm>
          <a:prstGeom prst="rect">
            <a:avLst/>
          </a:prstGeom>
        </p:spPr>
      </p:pic>
      <p:sp>
        <p:nvSpPr>
          <p:cNvPr id="7" name="Akcijski gumb: Naprijed ili Dalj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7A543482-0F21-4D01-9939-DE8ED923F90D}"/>
              </a:ext>
            </a:extLst>
          </p:cNvPr>
          <p:cNvSpPr/>
          <p:nvPr/>
        </p:nvSpPr>
        <p:spPr>
          <a:xfrm>
            <a:off x="9588617" y="5386932"/>
            <a:ext cx="1319081" cy="67950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726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C1C93F3-1B71-41C3-97B4-F41D2EB65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tKo </a:t>
            </a:r>
            <a:r>
              <a:rPr lang="hr-HR" dirty="0"/>
              <a:t>su bili </a:t>
            </a:r>
            <a:r>
              <a:rPr lang="hr-HR" dirty="0" smtClean="0"/>
              <a:t>vođe zrinsko –frankopanske urote?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A012184-9A62-437F-8760-6F0D0EF61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hr-HR" dirty="0">
                <a:hlinkClick r:id="rId2" action="ppaction://hlinksldjump"/>
              </a:rPr>
              <a:t>Ali Paša Čengić i </a:t>
            </a:r>
            <a:r>
              <a:rPr lang="hr-HR" dirty="0" smtClean="0">
                <a:hlinkClick r:id="rId2" action="ppaction://hlinksldjump"/>
              </a:rPr>
              <a:t>Osmanlije</a:t>
            </a:r>
            <a:endParaRPr lang="hr-HR" dirty="0">
              <a:hlinkClick r:id="rId2" action="ppaction://hlinksldjump"/>
            </a:endParaRPr>
          </a:p>
          <a:p>
            <a:pPr marL="457200" indent="-457200">
              <a:buFont typeface="+mj-lt"/>
              <a:buAutoNum type="alphaLcParenR"/>
            </a:pPr>
            <a:r>
              <a:rPr lang="hr-HR" dirty="0" smtClean="0">
                <a:hlinkClick r:id="rId2" action="ppaction://hlinksldjump"/>
              </a:rPr>
              <a:t>Leopold I., </a:t>
            </a:r>
            <a:r>
              <a:rPr lang="hr-HR" dirty="0">
                <a:hlinkClick r:id="rId2" action="ppaction://hlinksldjump"/>
              </a:rPr>
              <a:t>Nikola </a:t>
            </a:r>
            <a:r>
              <a:rPr lang="hr-HR" dirty="0" smtClean="0">
                <a:hlinkClick r:id="rId2" action="ppaction://hlinksldjump"/>
              </a:rPr>
              <a:t>Zrinski </a:t>
            </a:r>
            <a:r>
              <a:rPr lang="hr-HR" dirty="0">
                <a:hlinkClick r:id="rId2" action="ppaction://hlinksldjump"/>
              </a:rPr>
              <a:t>i Petar </a:t>
            </a:r>
            <a:r>
              <a:rPr lang="hr-HR" dirty="0" smtClean="0">
                <a:hlinkClick r:id="rId2" action="ppaction://hlinksldjump"/>
              </a:rPr>
              <a:t>Zrinski</a:t>
            </a:r>
            <a:endParaRPr lang="hr-HR" dirty="0"/>
          </a:p>
          <a:p>
            <a:pPr marL="457200" indent="-457200">
              <a:buFont typeface="+mj-lt"/>
              <a:buAutoNum type="alphaLcParenR"/>
            </a:pPr>
            <a:r>
              <a:rPr lang="hr-HR" dirty="0">
                <a:hlinkClick r:id="rId3" action="ppaction://hlinksldjump"/>
              </a:rPr>
              <a:t>Nikola Zrinski, Petar Zrinski i </a:t>
            </a:r>
            <a:r>
              <a:rPr lang="hr-HR" dirty="0" err="1">
                <a:hlinkClick r:id="rId3" action="ppaction://hlinksldjump"/>
              </a:rPr>
              <a:t>Fran</a:t>
            </a:r>
            <a:r>
              <a:rPr lang="hr-HR" dirty="0">
                <a:hlinkClick r:id="rId3" action="ppaction://hlinksldjump"/>
              </a:rPr>
              <a:t> Krsto Frankopan</a:t>
            </a:r>
            <a:endParaRPr lang="hr-HR" dirty="0"/>
          </a:p>
          <a:p>
            <a:pPr marL="457200" indent="-457200">
              <a:buFont typeface="+mj-lt"/>
              <a:buAutoNum type="alphaLcParenR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669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F2987FF-66B1-4409-9467-98A2A43B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40B52B7-2AD2-4507-AFB1-6D5C8897C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9600" dirty="0"/>
              <a:t>Netočno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E6E5A96-B308-4015-AE45-4CD4EEDE5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250" y="3786640"/>
            <a:ext cx="2266950" cy="2009775"/>
          </a:xfrm>
          <a:prstGeom prst="rect">
            <a:avLst/>
          </a:prstGeom>
        </p:spPr>
      </p:pic>
      <p:sp>
        <p:nvSpPr>
          <p:cNvPr id="6" name="Akcijski gumb: Natrag ili Prethodno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0DF087F8-67B6-421D-90CA-B6E9BE760867}"/>
              </a:ext>
            </a:extLst>
          </p:cNvPr>
          <p:cNvSpPr/>
          <p:nvPr/>
        </p:nvSpPr>
        <p:spPr>
          <a:xfrm>
            <a:off x="9563450" y="5184396"/>
            <a:ext cx="1258348" cy="6120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640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AA44553-D807-43BA-B017-C6499FB29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DF76F5E-589B-4993-8EF2-E23D42825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9600" dirty="0"/>
              <a:t>Točno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6E4CA39-1779-47C3-8672-A2528009A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137" y="3640712"/>
            <a:ext cx="2190750" cy="2085975"/>
          </a:xfrm>
          <a:prstGeom prst="rect">
            <a:avLst/>
          </a:prstGeom>
        </p:spPr>
      </p:pic>
      <p:sp>
        <p:nvSpPr>
          <p:cNvPr id="7" name="Akcijski gumb: Naprijed ili Dalj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7A543482-0F21-4D01-9939-DE8ED923F90D}"/>
              </a:ext>
            </a:extLst>
          </p:cNvPr>
          <p:cNvSpPr/>
          <p:nvPr/>
        </p:nvSpPr>
        <p:spPr>
          <a:xfrm>
            <a:off x="9588617" y="5386932"/>
            <a:ext cx="1319081" cy="67950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901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C92EF49-C470-4823-ADCF-6267A5CFD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Koje godine je petar zrinski napisao ljubavno pismo svojoj </a:t>
            </a:r>
            <a:r>
              <a:rPr lang="hr-HR" dirty="0" smtClean="0"/>
              <a:t>ženi?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6FCFAA8-2730-4FDF-A226-5449FE06C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hr-HR" dirty="0">
                <a:hlinkClick r:id="rId2" action="ppaction://hlinksldjump"/>
              </a:rPr>
              <a:t>1671. godine</a:t>
            </a:r>
            <a:endParaRPr lang="hr-HR" dirty="0"/>
          </a:p>
          <a:p>
            <a:pPr marL="457200" indent="-457200">
              <a:buFont typeface="+mj-lt"/>
              <a:buAutoNum type="alphaLcParenR"/>
            </a:pPr>
            <a:r>
              <a:rPr lang="hr-HR" dirty="0">
                <a:hlinkClick r:id="rId3" action="ppaction://hlinksldjump"/>
              </a:rPr>
              <a:t>1663. godine</a:t>
            </a:r>
          </a:p>
          <a:p>
            <a:pPr marL="457200" indent="-457200">
              <a:buFont typeface="+mj-lt"/>
              <a:buAutoNum type="alphaLcParenR"/>
            </a:pPr>
            <a:r>
              <a:rPr lang="hr-HR" dirty="0">
                <a:hlinkClick r:id="rId3" action="ppaction://hlinksldjump"/>
              </a:rPr>
              <a:t>1673. godine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2607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F2987FF-66B1-4409-9467-98A2A43B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40B52B7-2AD2-4507-AFB1-6D5C8897C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9600" dirty="0"/>
              <a:t>Netočno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E6E5A96-B308-4015-AE45-4CD4EEDE5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250" y="3786640"/>
            <a:ext cx="2266950" cy="2009775"/>
          </a:xfrm>
          <a:prstGeom prst="rect">
            <a:avLst/>
          </a:prstGeom>
        </p:spPr>
      </p:pic>
      <p:sp>
        <p:nvSpPr>
          <p:cNvPr id="6" name="Akcijski gumb: Natrag ili Prethodno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0DF087F8-67B6-421D-90CA-B6E9BE760867}"/>
              </a:ext>
            </a:extLst>
          </p:cNvPr>
          <p:cNvSpPr/>
          <p:nvPr/>
        </p:nvSpPr>
        <p:spPr>
          <a:xfrm>
            <a:off x="9563450" y="5184396"/>
            <a:ext cx="1258348" cy="6120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37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AA44553-D807-43BA-B017-C6499FB29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DF76F5E-589B-4993-8EF2-E23D42825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9600" dirty="0"/>
              <a:t>Točno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6E4CA39-1779-47C3-8672-A2528009A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137" y="3640712"/>
            <a:ext cx="2190750" cy="2085975"/>
          </a:xfrm>
          <a:prstGeom prst="rect">
            <a:avLst/>
          </a:prstGeom>
        </p:spPr>
      </p:pic>
      <p:sp>
        <p:nvSpPr>
          <p:cNvPr id="7" name="Akcijski gumb: Naprijed ili Dalj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7A543482-0F21-4D01-9939-DE8ED923F90D}"/>
              </a:ext>
            </a:extLst>
          </p:cNvPr>
          <p:cNvSpPr/>
          <p:nvPr/>
        </p:nvSpPr>
        <p:spPr>
          <a:xfrm>
            <a:off x="9588617" y="5386932"/>
            <a:ext cx="1319081" cy="67950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06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7F689F1-7222-418D-B26C-7481C2AED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5D324B9-5517-4572-94A9-7013CE0B7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2121408"/>
            <a:ext cx="10543887" cy="4736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9600" dirty="0"/>
              <a:t>KRAJ</a:t>
            </a:r>
          </a:p>
          <a:p>
            <a:pPr marL="0" indent="0" algn="ctr">
              <a:buNone/>
            </a:pPr>
            <a:endParaRPr lang="hr-HR" sz="9600" dirty="0"/>
          </a:p>
          <a:p>
            <a:pPr marL="0" indent="0" algn="ctr">
              <a:buNone/>
            </a:pPr>
            <a:endParaRPr lang="hr-HR" sz="9600" dirty="0"/>
          </a:p>
          <a:p>
            <a:pPr marL="0" indent="0" algn="ctr">
              <a:buNone/>
            </a:pPr>
            <a:r>
              <a:rPr lang="hr-HR" sz="1100" dirty="0"/>
              <a:t>                                                                                                                                                                                                                                              Marino Dubravčić 8.a</a:t>
            </a:r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4" name="3D model 3" descr="Emoji With Glasses">
                <a:extLst>
                  <a:ext uri="{FF2B5EF4-FFF2-40B4-BE49-F238E27FC236}">
                    <a16:creationId xmlns:a16="http://schemas.microsoft.com/office/drawing/2014/main" id="{3150B163-2B29-439B-B09F-A90A8CC0776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22479024"/>
                  </p:ext>
                </p:extLst>
              </p:nvPr>
            </p:nvGraphicFramePr>
            <p:xfrm>
              <a:off x="2194116" y="3402148"/>
              <a:ext cx="3609269" cy="2980742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609269" cy="2980742"/>
                    </a:xfrm>
                    <a:prstGeom prst="rect">
                      <a:avLst/>
                    </a:prstGeom>
                  </am3d:spPr>
                  <am3d:camera>
                    <am3d:pos x="0" y="0" z="7822669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7525281" d="1000000"/>
                    <am3d:preTrans dx="9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431592" ay="1023596" az="-127231"/>
                    <am3d:postTrans dx="0" dy="0" dz="0"/>
                  </am3d:trans>
                  <am3d:attrSrcUrl r:id="rId3"/>
                  <am3d:raster rName="Office3DRenderer" rVer="16.0.8326">
                    <am3d:blip r:embed="rId4"/>
                  </am3d:raster>
                  <am3d:objViewport viewportSz="5418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Emoji With Glasses">
                <a:extLst>
                  <a:ext uri="{FF2B5EF4-FFF2-40B4-BE49-F238E27FC236}">
                    <a16:creationId xmlns:a16="http://schemas.microsoft.com/office/drawing/2014/main" xmlns="" id="{3150B163-2B29-439B-B09F-A90A8CC0776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4116" y="3402148"/>
                <a:ext cx="3609269" cy="298074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097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F2987FF-66B1-4409-9467-98A2A43B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40B52B7-2AD2-4507-AFB1-6D5C8897C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9600" dirty="0"/>
              <a:t>Netočno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E6E5A96-B308-4015-AE45-4CD4EEDE5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250" y="3786640"/>
            <a:ext cx="2266950" cy="2009775"/>
          </a:xfrm>
          <a:prstGeom prst="rect">
            <a:avLst/>
          </a:prstGeom>
        </p:spPr>
      </p:pic>
      <p:sp>
        <p:nvSpPr>
          <p:cNvPr id="6" name="Akcijski gumb: Natrag ili Prethodno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0DF087F8-67B6-421D-90CA-B6E9BE760867}"/>
              </a:ext>
            </a:extLst>
          </p:cNvPr>
          <p:cNvSpPr/>
          <p:nvPr/>
        </p:nvSpPr>
        <p:spPr>
          <a:xfrm>
            <a:off x="9563450" y="5184396"/>
            <a:ext cx="1258348" cy="6120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384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AA44553-D807-43BA-B017-C6499FB29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DF76F5E-589B-4993-8EF2-E23D42825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9600" dirty="0"/>
              <a:t>Točno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6E4CA39-1779-47C3-8672-A2528009A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137" y="3640712"/>
            <a:ext cx="2190750" cy="2085975"/>
          </a:xfrm>
          <a:prstGeom prst="rect">
            <a:avLst/>
          </a:prstGeom>
        </p:spPr>
      </p:pic>
      <p:sp>
        <p:nvSpPr>
          <p:cNvPr id="7" name="Akcijski gumb: Naprijed ili Dalj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7A543482-0F21-4D01-9939-DE8ED923F90D}"/>
              </a:ext>
            </a:extLst>
          </p:cNvPr>
          <p:cNvSpPr/>
          <p:nvPr/>
        </p:nvSpPr>
        <p:spPr>
          <a:xfrm>
            <a:off x="9588617" y="5386932"/>
            <a:ext cx="1319081" cy="67950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626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8417B25-075D-40FB-B21D-213397FC2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 KOJEM STOLJEĆU SU FRANKOPANI VLADALI velikim dijelom HRVATSKog PRIMORJa I LIKOM?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24346CA-AE08-41B4-A5BB-48B36C27A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472744"/>
            <a:ext cx="10058400" cy="3699456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hr-HR" dirty="0" smtClean="0"/>
              <a:t>10. st.</a:t>
            </a:r>
            <a:endParaRPr lang="hr-HR" dirty="0"/>
          </a:p>
          <a:p>
            <a:pPr marL="457200" indent="-457200">
              <a:buFont typeface="+mj-lt"/>
              <a:buAutoNum type="alphaLcParenR"/>
            </a:pPr>
            <a:r>
              <a:rPr lang="hr-HR" dirty="0" smtClean="0"/>
              <a:t>15. st.</a:t>
            </a:r>
            <a:endParaRPr lang="hr-HR" dirty="0"/>
          </a:p>
          <a:p>
            <a:pPr marL="457200" indent="-457200">
              <a:buFont typeface="+mj-lt"/>
              <a:buAutoNum type="alphaLcParenR"/>
            </a:pPr>
            <a:r>
              <a:rPr lang="hr-HR" dirty="0" smtClean="0"/>
              <a:t>18. st.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4047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F2987FF-66B1-4409-9467-98A2A43B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40B52B7-2AD2-4507-AFB1-6D5C8897C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9600" dirty="0"/>
              <a:t>Netočno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E6E5A96-B308-4015-AE45-4CD4EEDE5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250" y="3786640"/>
            <a:ext cx="2266950" cy="2009775"/>
          </a:xfrm>
          <a:prstGeom prst="rect">
            <a:avLst/>
          </a:prstGeom>
        </p:spPr>
      </p:pic>
      <p:sp>
        <p:nvSpPr>
          <p:cNvPr id="6" name="Akcijski gumb: Natrag ili Prethodno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0DF087F8-67B6-421D-90CA-B6E9BE760867}"/>
              </a:ext>
            </a:extLst>
          </p:cNvPr>
          <p:cNvSpPr/>
          <p:nvPr/>
        </p:nvSpPr>
        <p:spPr>
          <a:xfrm>
            <a:off x="9563450" y="5184396"/>
            <a:ext cx="1258348" cy="6120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2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og od drvet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Vrsta drva</Template>
  <TotalTime>209</TotalTime>
  <Words>431</Words>
  <Application>Microsoft Office PowerPoint</Application>
  <PresentationFormat>Widescreen</PresentationFormat>
  <Paragraphs>120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Rockwell</vt:lpstr>
      <vt:lpstr>Rockwell Condensed</vt:lpstr>
      <vt:lpstr>Wingdings</vt:lpstr>
      <vt:lpstr>Slog od drveta</vt:lpstr>
      <vt:lpstr>Zrinski i Frankopani</vt:lpstr>
      <vt:lpstr>Gdje je bilo sJEDIŠTE Šubića?</vt:lpstr>
      <vt:lpstr>PowerPoint Presentation</vt:lpstr>
      <vt:lpstr>PowerPoint Presentation</vt:lpstr>
      <vt:lpstr>Za vrijeme kojeg bana su Šubići  doživjeli svoj vrhunac?</vt:lpstr>
      <vt:lpstr>PowerPoint Presentation</vt:lpstr>
      <vt:lpstr>PowerPoint Presentation</vt:lpstr>
      <vt:lpstr>U KOJEM STOLJEĆU SU FRANKOPANI VLADALI velikim dijelom HRVATSKog PRIMORJa I LIKOM?</vt:lpstr>
      <vt:lpstr>PowerPoint Presentation</vt:lpstr>
      <vt:lpstr>PowerPoint Presentation</vt:lpstr>
      <vt:lpstr>Odakle potječu krčki knezovi frankopani?</vt:lpstr>
      <vt:lpstr>PowerPoint Presentation</vt:lpstr>
      <vt:lpstr>PowerPoint Presentation</vt:lpstr>
      <vt:lpstr>Tko je izgradio utvrđeni grad sokolac u brinju?</vt:lpstr>
      <vt:lpstr>PowerPoint Presentation</vt:lpstr>
      <vt:lpstr>PowerPoint Presentation</vt:lpstr>
      <vt:lpstr>Kad je bila bitka kod jurjevih stijena?</vt:lpstr>
      <vt:lpstr>PowerPoint Presentation</vt:lpstr>
      <vt:lpstr>PowerPoint Presentation</vt:lpstr>
      <vt:lpstr>Tko se sukobio u bitci kod jUrjevih stijena?</vt:lpstr>
      <vt:lpstr>PowerPoint Presentation</vt:lpstr>
      <vt:lpstr>PowerPoint Presentation</vt:lpstr>
      <vt:lpstr>Tko je vodio obranu Gacke U BITCI KOD JURJEVIH STIJENA?</vt:lpstr>
      <vt:lpstr>PowerPoint Presentation</vt:lpstr>
      <vt:lpstr>PowerPoint Presentation</vt:lpstr>
      <vt:lpstr>Po čemu su poznati zrinski i frankopani?</vt:lpstr>
      <vt:lpstr>PowerPoint Presentation</vt:lpstr>
      <vt:lpstr>PowerPoint Presentation</vt:lpstr>
      <vt:lpstr>Koje godine su pogubljeni fran krsto frankopan i petar zrinski?</vt:lpstr>
      <vt:lpstr>PowerPoint Presentation</vt:lpstr>
      <vt:lpstr>PowerPoint Presentation</vt:lpstr>
      <vt:lpstr>Gdje su pogubljeni fran krsto frankopan i petar zrinski?</vt:lpstr>
      <vt:lpstr>PowerPoint Presentation</vt:lpstr>
      <vt:lpstr>PowerPoint Presentation</vt:lpstr>
      <vt:lpstr>S koliko je ratnika Ali paša čengić pokušao osvojiti gacku?</vt:lpstr>
      <vt:lpstr>PowerPoint Presentation</vt:lpstr>
      <vt:lpstr>PowerPoint Presentation</vt:lpstr>
      <vt:lpstr>Kako je glasilo geslo petra zrinskoga koji je cijeli svoj život posvetio borbi protiv turaka?</vt:lpstr>
      <vt:lpstr>PowerPoint Presentation</vt:lpstr>
      <vt:lpstr>PowerPoint Presentation</vt:lpstr>
      <vt:lpstr>Kako se zvao bosanski beg koji je pokušao osvojiti gacku i otočac?</vt:lpstr>
      <vt:lpstr>PowerPoint Presentation</vt:lpstr>
      <vt:lpstr>PowerPoint Presentation</vt:lpstr>
      <vt:lpstr>Nikola zrinski je napisao spjev koji se naziva:</vt:lpstr>
      <vt:lpstr>PowerPoint Presentation</vt:lpstr>
      <vt:lpstr>PowerPoint Presentation</vt:lpstr>
      <vt:lpstr>U kojem stoljeću su prenesENIi posmrtni ostatci Petra Zrinskog i Frana Krsta Frankopana u HrvatskU?</vt:lpstr>
      <vt:lpstr>PowerPoint Presentation</vt:lpstr>
      <vt:lpstr>PowerPoint Presentation</vt:lpstr>
      <vt:lpstr>Koliko je Hrvatskih vojnika BILO NA STRANI PETRA ZRINSKOGA KADA SE ODIGRALA BITKA KOD JURJEVIH STIJENA 1663. GODINE?</vt:lpstr>
      <vt:lpstr>PowerPoint Presentation</vt:lpstr>
      <vt:lpstr>PowerPoint Presentation</vt:lpstr>
      <vt:lpstr>tKo su bili vođe zrinsko –frankopanske urote?</vt:lpstr>
      <vt:lpstr>PowerPoint Presentation</vt:lpstr>
      <vt:lpstr>PowerPoint Presentation</vt:lpstr>
      <vt:lpstr>Koje godine je petar zrinski napisao ljubavno pismo svojoj ženi?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Zrinskih i Frankopana</dc:title>
  <dc:creator>Marino Dubravčić</dc:creator>
  <cp:lastModifiedBy>Viktorija</cp:lastModifiedBy>
  <cp:revision>26</cp:revision>
  <dcterms:created xsi:type="dcterms:W3CDTF">2018-05-21T18:28:45Z</dcterms:created>
  <dcterms:modified xsi:type="dcterms:W3CDTF">2018-05-28T18:03:16Z</dcterms:modified>
</cp:coreProperties>
</file>