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4"/>
  </p:sldMasterIdLst>
  <p:notesMasterIdLst>
    <p:notesMasterId r:id="rId47"/>
  </p:notesMasterIdLst>
  <p:sldIdLst>
    <p:sldId id="256" r:id="rId5"/>
    <p:sldId id="257" r:id="rId6"/>
    <p:sldId id="294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92" r:id="rId17"/>
    <p:sldId id="268" r:id="rId18"/>
    <p:sldId id="269" r:id="rId19"/>
    <p:sldId id="270" r:id="rId20"/>
    <p:sldId id="273" r:id="rId21"/>
    <p:sldId id="274" r:id="rId22"/>
    <p:sldId id="271" r:id="rId23"/>
    <p:sldId id="272" r:id="rId24"/>
    <p:sldId id="263" r:id="rId25"/>
    <p:sldId id="275" r:id="rId26"/>
    <p:sldId id="276" r:id="rId27"/>
    <p:sldId id="277" r:id="rId28"/>
    <p:sldId id="278" r:id="rId29"/>
    <p:sldId id="293" r:id="rId30"/>
    <p:sldId id="279" r:id="rId31"/>
    <p:sldId id="297" r:id="rId32"/>
    <p:sldId id="295" r:id="rId33"/>
    <p:sldId id="299" r:id="rId34"/>
    <p:sldId id="296" r:id="rId35"/>
    <p:sldId id="288" r:id="rId36"/>
    <p:sldId id="291" r:id="rId37"/>
    <p:sldId id="281" r:id="rId38"/>
    <p:sldId id="282" r:id="rId39"/>
    <p:sldId id="287" r:id="rId40"/>
    <p:sldId id="283" r:id="rId41"/>
    <p:sldId id="284" r:id="rId42"/>
    <p:sldId id="286" r:id="rId43"/>
    <p:sldId id="298" r:id="rId44"/>
    <p:sldId id="300" r:id="rId45"/>
    <p:sldId id="301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FF9"/>
    <a:srgbClr val="C3EDF5"/>
    <a:srgbClr val="CFAFE7"/>
    <a:srgbClr val="AA72D4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746EF8-905F-E545-E12F-0606B600F978}" v="5" dt="2023-11-08T20:51:24.252"/>
    <p1510:client id="{8DB160A1-620E-0E18-F223-D4E03D12C00A}" v="127" dt="2023-11-08T20:24:21.612"/>
    <p1510:client id="{C1A641FB-2316-4674-8B8A-24BF9EEA9744}" v="13" dt="2023-11-18T20:02:09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1F910-60D9-446E-8712-B77FEB7A6F6D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6E3FB-B503-46A4-9D2A-09C0DF1A26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208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B6E3FB-B503-46A4-9D2A-09C0DF1A26D0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2946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47F-3C6B-4631-825F-1D9C2BE16177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4697DEE-310E-4198-83D0-679A6F459088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62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47F-3C6B-4631-825F-1D9C2BE16177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DEE-310E-4198-83D0-679A6F459088}" type="slidenum">
              <a:rPr lang="hr-HR" smtClean="0"/>
              <a:t>‹#›</a:t>
            </a:fld>
            <a:endParaRPr lang="hr-H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66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47F-3C6B-4631-825F-1D9C2BE16177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DEE-310E-4198-83D0-679A6F459088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117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47F-3C6B-4631-825F-1D9C2BE16177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DEE-310E-4198-83D0-679A6F459088}" type="slidenum">
              <a:rPr lang="hr-HR" smtClean="0"/>
              <a:t>‹#›</a:t>
            </a:fld>
            <a:endParaRPr lang="hr-H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4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47F-3C6B-4631-825F-1D9C2BE16177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DEE-310E-4198-83D0-679A6F459088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7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47F-3C6B-4631-825F-1D9C2BE16177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DEE-310E-4198-83D0-679A6F459088}" type="slidenum">
              <a:rPr lang="hr-HR" smtClean="0"/>
              <a:t>‹#›</a:t>
            </a:fld>
            <a:endParaRPr lang="hr-H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58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47F-3C6B-4631-825F-1D9C2BE16177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DEE-310E-4198-83D0-679A6F459088}" type="slidenum">
              <a:rPr lang="hr-HR" smtClean="0"/>
              <a:t>‹#›</a:t>
            </a:fld>
            <a:endParaRPr lang="hr-H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351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47F-3C6B-4631-825F-1D9C2BE16177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DEE-310E-4198-83D0-679A6F459088}" type="slidenum">
              <a:rPr lang="hr-HR" smtClean="0"/>
              <a:t>‹#›</a:t>
            </a:fld>
            <a:endParaRPr lang="hr-H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691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47F-3C6B-4631-825F-1D9C2BE16177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DEE-310E-4198-83D0-679A6F45908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495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9247F-3C6B-4631-825F-1D9C2BE16177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DEE-310E-4198-83D0-679A6F459088}" type="slidenum">
              <a:rPr lang="hr-HR" smtClean="0"/>
              <a:t>‹#›</a:t>
            </a:fld>
            <a:endParaRPr lang="hr-H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177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C09247F-3C6B-4631-825F-1D9C2BE16177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7DEE-310E-4198-83D0-679A6F459088}" type="slidenum">
              <a:rPr lang="hr-HR" smtClean="0"/>
              <a:t>‹#›</a:t>
            </a:fld>
            <a:endParaRPr lang="hr-H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82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9247F-3C6B-4631-825F-1D9C2BE16177}" type="datetimeFigureOut">
              <a:rPr lang="hr-HR" smtClean="0"/>
              <a:t>14.12.2023.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4697DEE-310E-4198-83D0-679A6F459088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76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97;&#189;SV_4.god\Vodic-kroz-sadrzaj-i-strukturu-NI-4-razred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vvo.hr/wp-content/uploads/2023/01/Prilog-Vodicu-kroz-sadrzaj-i-strukturu-nacionalnih-ispita-u-cetvrtome-razredu-u-skolskoj-godini-2022.-2023.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FAFE7"/>
            </a:gs>
            <a:gs pos="83000">
              <a:srgbClr val="BFDFF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C7649E-2A15-7433-D4CE-C3357CC01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97536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hr-HR" b="1">
                <a:latin typeface="Cavolini" panose="03000502040302020204" pitchFamily="66" charset="0"/>
                <a:cs typeface="Cavolini" panose="03000502040302020204" pitchFamily="66" charset="0"/>
              </a:rPr>
              <a:t>1. županijsko stručno vijeće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F5B68E5-8F0D-2933-A8E3-3179127F9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109" y="4193165"/>
            <a:ext cx="9144000" cy="1655762"/>
          </a:xfrm>
        </p:spPr>
        <p:txBody>
          <a:bodyPr/>
          <a:lstStyle/>
          <a:p>
            <a:r>
              <a:rPr lang="hr-HR" dirty="0">
                <a:latin typeface="Cavolini" panose="03000502040302020204" pitchFamily="66" charset="0"/>
                <a:cs typeface="Cavolini" panose="03000502040302020204" pitchFamily="66" charset="0"/>
              </a:rPr>
              <a:t>školska godina 2023./2024.</a:t>
            </a:r>
          </a:p>
          <a:p>
            <a:r>
              <a:rPr lang="hr-HR" dirty="0">
                <a:latin typeface="Cavolini" panose="03000502040302020204" pitchFamily="66" charset="0"/>
                <a:cs typeface="Cavolini" panose="03000502040302020204" pitchFamily="66" charset="0"/>
              </a:rPr>
              <a:t>O</a:t>
            </a:r>
            <a:r>
              <a:rPr lang="hr-HR" cap="none" dirty="0">
                <a:latin typeface="Cavolini" panose="03000502040302020204" pitchFamily="66" charset="0"/>
                <a:cs typeface="Cavolini" panose="03000502040302020204" pitchFamily="66" charset="0"/>
              </a:rPr>
              <a:t>točac</a:t>
            </a:r>
            <a:r>
              <a:rPr lang="hr-HR" dirty="0">
                <a:latin typeface="Cavolini" panose="03000502040302020204" pitchFamily="66" charset="0"/>
                <a:cs typeface="Cavolini" panose="03000502040302020204" pitchFamily="66" charset="0"/>
              </a:rPr>
              <a:t>, 14. </a:t>
            </a:r>
            <a:r>
              <a:rPr lang="hr-HR" cap="none" dirty="0">
                <a:latin typeface="Cavolini" panose="03000502040302020204" pitchFamily="66" charset="0"/>
                <a:cs typeface="Cavolini" panose="03000502040302020204" pitchFamily="66" charset="0"/>
              </a:rPr>
              <a:t>prosinca</a:t>
            </a:r>
            <a:r>
              <a:rPr lang="hr-HR" dirty="0">
                <a:latin typeface="Cavolini" panose="03000502040302020204" pitchFamily="66" charset="0"/>
                <a:cs typeface="Cavolini" panose="03000502040302020204" pitchFamily="66" charset="0"/>
              </a:rPr>
              <a:t> 2023.</a:t>
            </a:r>
          </a:p>
        </p:txBody>
      </p:sp>
    </p:spTree>
    <p:extLst>
      <p:ext uri="{BB962C8B-B14F-4D97-AF65-F5344CB8AC3E}">
        <p14:creationId xmlns:p14="http://schemas.microsoft.com/office/powerpoint/2010/main" val="1973325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8A9C7A7-406C-61A4-8265-AED797A49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141" y="781322"/>
            <a:ext cx="10151717" cy="402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44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7F02B9E-1DA7-3356-9F72-1D07650977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10015"/>
          <a:stretch/>
        </p:blipFill>
        <p:spPr>
          <a:xfrm>
            <a:off x="1593683" y="988291"/>
            <a:ext cx="9004634" cy="546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97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CC4D7D59-AD52-F78A-7B48-760B7005EB6E}"/>
              </a:ext>
            </a:extLst>
          </p:cNvPr>
          <p:cNvSpPr txBox="1"/>
          <p:nvPr/>
        </p:nvSpPr>
        <p:spPr>
          <a:xfrm>
            <a:off x="818147" y="329772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1. 3. STRUKTURA ISPITA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5EB59EE5-6478-65F1-AB33-C9FA1B38F9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66" t="3168" r="1058" b="377"/>
          <a:stretch/>
        </p:blipFill>
        <p:spPr>
          <a:xfrm>
            <a:off x="895927" y="1514764"/>
            <a:ext cx="9966037" cy="2890168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B3CC5D86-200E-1B3A-57F7-5467B600EE35}"/>
              </a:ext>
            </a:extLst>
          </p:cNvPr>
          <p:cNvSpPr txBox="1"/>
          <p:nvPr/>
        </p:nvSpPr>
        <p:spPr>
          <a:xfrm>
            <a:off x="818147" y="1081252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600" i="1"/>
              <a:t>Broj zadataka i broj bodova za svaku ispitnu cjelinu</a:t>
            </a:r>
            <a:endParaRPr lang="hr-HR" sz="1600" i="1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030558F5-5371-B47A-F2F1-DEED5FB603BB}"/>
              </a:ext>
            </a:extLst>
          </p:cNvPr>
          <p:cNvSpPr txBox="1"/>
          <p:nvPr/>
        </p:nvSpPr>
        <p:spPr>
          <a:xfrm>
            <a:off x="818145" y="4404932"/>
            <a:ext cx="10151236" cy="235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000" b="1">
                <a:solidFill>
                  <a:srgbClr val="0070C0"/>
                </a:solidFill>
              </a:rPr>
              <a:t>Trajanje ispita: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000"/>
              <a:t>135 minuta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000" i="1"/>
              <a:t>Čitanje</a:t>
            </a:r>
            <a:r>
              <a:rPr lang="hr-HR" sz="2000"/>
              <a:t> i </a:t>
            </a:r>
            <a:r>
              <a:rPr lang="hr-HR" sz="2000" i="1"/>
              <a:t>Hrvatski jezik </a:t>
            </a:r>
            <a:r>
              <a:rPr lang="hr-HR" sz="2000"/>
              <a:t>- 75 minuta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000" i="1"/>
              <a:t>Pisanje</a:t>
            </a:r>
            <a:r>
              <a:rPr lang="hr-HR" sz="2000"/>
              <a:t> -  60 minuta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r-HR" sz="2000"/>
              <a:t>Između prve i druge ispitne cjeline - stanka od 30 minuta</a:t>
            </a:r>
          </a:p>
        </p:txBody>
      </p:sp>
    </p:spTree>
    <p:extLst>
      <p:ext uri="{BB962C8B-B14F-4D97-AF65-F5344CB8AC3E}">
        <p14:creationId xmlns:p14="http://schemas.microsoft.com/office/powerpoint/2010/main" val="3741082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E6B943DB-D6F1-69FE-DADA-AEFE79ECEAEA}"/>
              </a:ext>
            </a:extLst>
          </p:cNvPr>
          <p:cNvSpPr txBox="1"/>
          <p:nvPr/>
        </p:nvSpPr>
        <p:spPr>
          <a:xfrm>
            <a:off x="757382" y="572654"/>
            <a:ext cx="6739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Primjeri zadataka po područjima ispitivanja: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211E4E31-BE59-D090-60E7-584165184D81}"/>
              </a:ext>
            </a:extLst>
          </p:cNvPr>
          <p:cNvSpPr txBox="1"/>
          <p:nvPr/>
        </p:nvSpPr>
        <p:spPr>
          <a:xfrm>
            <a:off x="757382" y="1792826"/>
            <a:ext cx="42409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/>
              <a:t>Čitanje književnog teksta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0F69E1DE-0F57-C64A-FE23-0CB2A085FFA5}"/>
              </a:ext>
            </a:extLst>
          </p:cNvPr>
          <p:cNvSpPr txBox="1"/>
          <p:nvPr/>
        </p:nvSpPr>
        <p:spPr>
          <a:xfrm>
            <a:off x="757382" y="2728146"/>
            <a:ext cx="2559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/>
              <a:t>Hrvatski jezik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C2B0700E-BC09-44C5-EB3D-C12A116D3463}"/>
              </a:ext>
            </a:extLst>
          </p:cNvPr>
          <p:cNvSpPr txBox="1"/>
          <p:nvPr/>
        </p:nvSpPr>
        <p:spPr>
          <a:xfrm>
            <a:off x="757382" y="3714973"/>
            <a:ext cx="4441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/>
              <a:t>Čitanje obavijesnog teksta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34EEAC41-6074-59CC-5BF1-A04A9C4A26AD}"/>
              </a:ext>
            </a:extLst>
          </p:cNvPr>
          <p:cNvSpPr txBox="1"/>
          <p:nvPr/>
        </p:nvSpPr>
        <p:spPr>
          <a:xfrm>
            <a:off x="757382" y="4701800"/>
            <a:ext cx="1680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2800"/>
              <a:t>Pisanje</a:t>
            </a:r>
          </a:p>
        </p:txBody>
      </p:sp>
    </p:spTree>
    <p:extLst>
      <p:ext uri="{BB962C8B-B14F-4D97-AF65-F5344CB8AC3E}">
        <p14:creationId xmlns:p14="http://schemas.microsoft.com/office/powerpoint/2010/main" val="1886139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9EB1735A-64CA-4048-333B-15F18993E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167" y="-26030"/>
            <a:ext cx="3316851" cy="688403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E623D44-4EEB-FC11-79E6-4E44507E48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856" t="2522" r="27541" b="8905"/>
          <a:stretch/>
        </p:blipFill>
        <p:spPr>
          <a:xfrm>
            <a:off x="4156363" y="3990109"/>
            <a:ext cx="7528271" cy="1847273"/>
          </a:xfrm>
          <a:prstGeom prst="rect">
            <a:avLst/>
          </a:prstGeom>
          <a:ln w="15875">
            <a:solidFill>
              <a:srgbClr val="006666"/>
            </a:solidFill>
          </a:ln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41468922-DB9B-FBC1-8C42-49A46A8A110C}"/>
              </a:ext>
            </a:extLst>
          </p:cNvPr>
          <p:cNvSpPr txBox="1"/>
          <p:nvPr/>
        </p:nvSpPr>
        <p:spPr>
          <a:xfrm>
            <a:off x="5791200" y="183907"/>
            <a:ext cx="60167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i="1">
                <a:solidFill>
                  <a:srgbClr val="C00000"/>
                </a:solidFill>
              </a:rPr>
              <a:t>Područje ispitivanja: Čitanje književnog teksta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76E0033F-1F1E-EFF7-75D6-C52706FFB23F}"/>
              </a:ext>
            </a:extLst>
          </p:cNvPr>
          <p:cNvSpPr txBox="1"/>
          <p:nvPr/>
        </p:nvSpPr>
        <p:spPr>
          <a:xfrm>
            <a:off x="4156363" y="3198167"/>
            <a:ext cx="2224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/>
              <a:t>Primjer zadatka:</a:t>
            </a:r>
          </a:p>
        </p:txBody>
      </p:sp>
    </p:spTree>
    <p:extLst>
      <p:ext uri="{BB962C8B-B14F-4D97-AF65-F5344CB8AC3E}">
        <p14:creationId xmlns:p14="http://schemas.microsoft.com/office/powerpoint/2010/main" val="250833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6ECB1AA-6820-A2D9-A670-184558C224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13" t="26288" r="32092" b="6720"/>
          <a:stretch/>
        </p:blipFill>
        <p:spPr>
          <a:xfrm>
            <a:off x="559566" y="1963882"/>
            <a:ext cx="9810561" cy="2628900"/>
          </a:xfrm>
          <a:prstGeom prst="rect">
            <a:avLst/>
          </a:prstGeom>
          <a:ln w="15875">
            <a:solidFill>
              <a:srgbClr val="006666"/>
            </a:solidFill>
          </a:ln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1A5B9180-B598-FF01-E88C-7AE3BBCA7CDC}"/>
              </a:ext>
            </a:extLst>
          </p:cNvPr>
          <p:cNvSpPr txBox="1"/>
          <p:nvPr/>
        </p:nvSpPr>
        <p:spPr>
          <a:xfrm>
            <a:off x="559566" y="5296719"/>
            <a:ext cx="6255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/>
              <a:t>Na ovo je pitanje točno odgovorilo 50 % učenika.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CD61227-F585-1793-10BF-D6BE1A77AD9E}"/>
              </a:ext>
            </a:extLst>
          </p:cNvPr>
          <p:cNvSpPr txBox="1"/>
          <p:nvPr/>
        </p:nvSpPr>
        <p:spPr>
          <a:xfrm>
            <a:off x="6996131" y="355114"/>
            <a:ext cx="454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b="1" i="1">
                <a:solidFill>
                  <a:srgbClr val="C00000"/>
                </a:solidFill>
              </a:rPr>
              <a:t>Područje ispitivanja: Hrvatski jezik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F2816177-5822-C4AF-EB8F-BA9D4BE2F464}"/>
              </a:ext>
            </a:extLst>
          </p:cNvPr>
          <p:cNvSpPr txBox="1"/>
          <p:nvPr/>
        </p:nvSpPr>
        <p:spPr>
          <a:xfrm>
            <a:off x="559566" y="1191949"/>
            <a:ext cx="22241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/>
              <a:t>Primjer zadatka:</a:t>
            </a:r>
          </a:p>
        </p:txBody>
      </p:sp>
    </p:spTree>
    <p:extLst>
      <p:ext uri="{BB962C8B-B14F-4D97-AF65-F5344CB8AC3E}">
        <p14:creationId xmlns:p14="http://schemas.microsoft.com/office/powerpoint/2010/main" val="124199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7D2C057-FA11-296A-E913-FFB410BB7F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270" t="9925" r="2074" b="-1"/>
          <a:stretch/>
        </p:blipFill>
        <p:spPr>
          <a:xfrm>
            <a:off x="135082" y="166255"/>
            <a:ext cx="6076097" cy="412519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BE791F0-0BA7-D6D8-983A-B1543A3E0F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17" t="6533" r="34667" b="7452"/>
          <a:stretch/>
        </p:blipFill>
        <p:spPr>
          <a:xfrm>
            <a:off x="4842163" y="4519712"/>
            <a:ext cx="7057751" cy="2042597"/>
          </a:xfrm>
          <a:prstGeom prst="rect">
            <a:avLst/>
          </a:prstGeom>
          <a:ln w="12700">
            <a:solidFill>
              <a:srgbClr val="006666"/>
            </a:solidFill>
          </a:ln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EB5E050-8EF1-59C4-2A6A-23610F4F72A3}"/>
              </a:ext>
            </a:extLst>
          </p:cNvPr>
          <p:cNvSpPr txBox="1"/>
          <p:nvPr/>
        </p:nvSpPr>
        <p:spPr>
          <a:xfrm>
            <a:off x="8213325" y="240131"/>
            <a:ext cx="35413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i="1">
                <a:solidFill>
                  <a:srgbClr val="C00000"/>
                </a:solidFill>
              </a:rPr>
              <a:t>Područje ispitivanja:</a:t>
            </a:r>
          </a:p>
          <a:p>
            <a:r>
              <a:rPr lang="hr-HR" sz="2400" b="1" i="1">
                <a:solidFill>
                  <a:srgbClr val="C00000"/>
                </a:solidFill>
              </a:rPr>
              <a:t>Čitanje obavijesnog teksta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0B6030FE-C3E1-BAB9-FA0E-FDF77E7AB068}"/>
              </a:ext>
            </a:extLst>
          </p:cNvPr>
          <p:cNvSpPr txBox="1"/>
          <p:nvPr/>
        </p:nvSpPr>
        <p:spPr>
          <a:xfrm>
            <a:off x="6649043" y="3829780"/>
            <a:ext cx="2204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/>
              <a:t>Primjer zadatka</a:t>
            </a:r>
            <a:r>
              <a:rPr lang="hr-HR" sz="2400"/>
              <a:t>: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68420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A94AC60D-0634-F200-75AC-A19A8AEDADA5}"/>
              </a:ext>
            </a:extLst>
          </p:cNvPr>
          <p:cNvSpPr txBox="1"/>
          <p:nvPr/>
        </p:nvSpPr>
        <p:spPr>
          <a:xfrm>
            <a:off x="439821" y="843465"/>
            <a:ext cx="7696261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- funkcionalni tekstovi propisani predmetnim kurikulumom:</a:t>
            </a:r>
          </a:p>
          <a:p>
            <a:endParaRPr lang="hr-HR" sz="240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/>
              <a:t>izvješće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/>
              <a:t>obavijest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/>
              <a:t>pismo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/>
              <a:t>čestitka</a:t>
            </a:r>
          </a:p>
          <a:p>
            <a:endParaRPr lang="hr-HR" sz="240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/>
              <a:t>opis predmeta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/>
              <a:t>opis lika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 sz="240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r-HR" sz="2400"/>
              <a:t>pisani sastavak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r-HR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124465D6-EB77-2542-AB32-AC6140607AB6}"/>
              </a:ext>
            </a:extLst>
          </p:cNvPr>
          <p:cNvSpPr txBox="1"/>
          <p:nvPr/>
        </p:nvSpPr>
        <p:spPr>
          <a:xfrm>
            <a:off x="7261518" y="2228671"/>
            <a:ext cx="37394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/>
              <a:t>IZVJEŠĆE – prošlo vrijeme</a:t>
            </a:r>
          </a:p>
          <a:p>
            <a:r>
              <a:rPr lang="hr-HR" sz="2400"/>
              <a:t>OBAVIJEST – buduće vrijeme</a:t>
            </a:r>
          </a:p>
          <a:p>
            <a:r>
              <a:rPr lang="hr-HR" sz="2400"/>
              <a:t>PISMO – sadašnje vrijeme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D243D7D9-3BDC-5E4E-8FB4-858460246742}"/>
              </a:ext>
            </a:extLst>
          </p:cNvPr>
          <p:cNvSpPr txBox="1"/>
          <p:nvPr/>
        </p:nvSpPr>
        <p:spPr>
          <a:xfrm>
            <a:off x="7261518" y="4074070"/>
            <a:ext cx="45700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/>
              <a:t>Pisani uradak treba imati 100 riječi.</a:t>
            </a:r>
          </a:p>
          <a:p>
            <a:r>
              <a:rPr lang="hr-HR" sz="2400"/>
              <a:t>Prihvatljivo odstupanje je 10 %.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8799AA1-B1A3-ED6F-B89D-BA358AA6C522}"/>
              </a:ext>
            </a:extLst>
          </p:cNvPr>
          <p:cNvSpPr txBox="1"/>
          <p:nvPr/>
        </p:nvSpPr>
        <p:spPr>
          <a:xfrm>
            <a:off x="7261518" y="5550137"/>
            <a:ext cx="4294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/>
              <a:t>Učenici pišu kemijskom olovkom.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4799C62A-10AA-B97F-D063-255CE397894A}"/>
              </a:ext>
            </a:extLst>
          </p:cNvPr>
          <p:cNvSpPr txBox="1"/>
          <p:nvPr/>
        </p:nvSpPr>
        <p:spPr>
          <a:xfrm>
            <a:off x="7898415" y="198395"/>
            <a:ext cx="3824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r-HR" sz="2400" b="1" i="1">
                <a:solidFill>
                  <a:srgbClr val="C00000"/>
                </a:solidFill>
              </a:rPr>
              <a:t>Područje ispitivanja: Pisanje</a:t>
            </a:r>
          </a:p>
        </p:txBody>
      </p:sp>
    </p:spTree>
    <p:extLst>
      <p:ext uri="{BB962C8B-B14F-4D97-AF65-F5344CB8AC3E}">
        <p14:creationId xmlns:p14="http://schemas.microsoft.com/office/powerpoint/2010/main" val="105048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8CF35038-2881-7C12-03FA-457F049886FF}"/>
              </a:ext>
            </a:extLst>
          </p:cNvPr>
          <p:cNvSpPr txBox="1"/>
          <p:nvPr/>
        </p:nvSpPr>
        <p:spPr>
          <a:xfrm>
            <a:off x="594529" y="609592"/>
            <a:ext cx="4896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b="1">
                <a:solidFill>
                  <a:srgbClr val="0070C0"/>
                </a:solidFill>
              </a:rPr>
              <a:t>Kriteriji ocjenjivanja obuhvaćaju:</a:t>
            </a:r>
            <a:r>
              <a:rPr lang="hr-HR" sz="2400"/>
              <a:t>	</a:t>
            </a:r>
          </a:p>
          <a:p>
            <a:pPr marL="285750" indent="-285750">
              <a:buFontTx/>
              <a:buChar char="-"/>
            </a:pPr>
            <a:r>
              <a:rPr lang="hr-HR" sz="2400"/>
              <a:t>ostvarenost sadržaja</a:t>
            </a:r>
          </a:p>
          <a:p>
            <a:pPr marL="285750" indent="-285750">
              <a:buFontTx/>
              <a:buChar char="-"/>
            </a:pPr>
            <a:r>
              <a:rPr lang="hr-HR" sz="2400"/>
              <a:t>stil i povezanost teksta</a:t>
            </a:r>
          </a:p>
          <a:p>
            <a:pPr marL="285750" indent="-285750">
              <a:buFontTx/>
              <a:buChar char="-"/>
            </a:pPr>
            <a:r>
              <a:rPr lang="hr-HR" sz="2400"/>
              <a:t>jezična točnost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7CE264A9-6829-F954-682D-C3E34C12FB4A}"/>
              </a:ext>
            </a:extLst>
          </p:cNvPr>
          <p:cNvSpPr txBox="1"/>
          <p:nvPr/>
        </p:nvSpPr>
        <p:spPr>
          <a:xfrm>
            <a:off x="756165" y="3616361"/>
            <a:ext cx="94269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b="1">
                <a:solidFill>
                  <a:srgbClr val="0070C0"/>
                </a:solidFill>
              </a:rPr>
              <a:t>Struktura </a:t>
            </a:r>
            <a:r>
              <a:rPr lang="hr-HR" sz="2400" b="1" err="1">
                <a:solidFill>
                  <a:srgbClr val="0070C0"/>
                </a:solidFill>
              </a:rPr>
              <a:t>opisnika</a:t>
            </a:r>
            <a:r>
              <a:rPr lang="hr-HR" sz="2400" b="1">
                <a:solidFill>
                  <a:srgbClr val="0070C0"/>
                </a:solidFill>
              </a:rPr>
              <a:t> za bodovanje:</a:t>
            </a:r>
            <a:r>
              <a:rPr lang="hr-HR"/>
              <a:t>	</a:t>
            </a:r>
          </a:p>
          <a:p>
            <a:pPr marL="285750" indent="-285750">
              <a:buFontTx/>
              <a:buChar char="-"/>
            </a:pPr>
            <a:r>
              <a:rPr lang="hr-HR" sz="2400"/>
              <a:t>ostvarenost teme		0	1	2	3</a:t>
            </a:r>
          </a:p>
          <a:p>
            <a:pPr marL="285750" indent="-285750">
              <a:buFontTx/>
              <a:buChar char="-"/>
            </a:pPr>
            <a:r>
              <a:rPr lang="hr-HR" sz="2400"/>
              <a:t>rječnik i stil			0	1	2	3 </a:t>
            </a:r>
          </a:p>
          <a:p>
            <a:pPr marL="285750" indent="-285750">
              <a:buFontTx/>
              <a:buChar char="-"/>
            </a:pPr>
            <a:r>
              <a:rPr lang="hr-HR" sz="2400"/>
              <a:t>jezična točnost		0	1	2	3</a:t>
            </a:r>
          </a:p>
          <a:p>
            <a:pPr marL="285750" indent="-285750">
              <a:buFontTx/>
              <a:buChar char="-"/>
            </a:pPr>
            <a:endParaRPr lang="hr-HR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C58521B-3A6F-04D0-2C41-52CF903F705A}"/>
              </a:ext>
            </a:extLst>
          </p:cNvPr>
          <p:cNvSpPr txBox="1"/>
          <p:nvPr/>
        </p:nvSpPr>
        <p:spPr>
          <a:xfrm>
            <a:off x="756164" y="5869824"/>
            <a:ext cx="106784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/>
              <a:t>U slučaju da učenik iz ostvarenosti teme dobije 0 bodova, i iz ostalih </a:t>
            </a:r>
            <a:r>
              <a:rPr lang="hr-HR" sz="2400" err="1"/>
              <a:t>opisnika</a:t>
            </a:r>
            <a:r>
              <a:rPr lang="hr-HR" sz="2400"/>
              <a:t> je 0.</a:t>
            </a:r>
          </a:p>
          <a:p>
            <a:pPr marL="285750" indent="-285750">
              <a:buFontTx/>
              <a:buChar char="-"/>
            </a:pPr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7B319D5-3F18-F3E2-24FC-AEB68A365099}"/>
              </a:ext>
            </a:extLst>
          </p:cNvPr>
          <p:cNvSpPr txBox="1"/>
          <p:nvPr/>
        </p:nvSpPr>
        <p:spPr>
          <a:xfrm>
            <a:off x="594529" y="2576849"/>
            <a:ext cx="975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sz="2400"/>
              <a:t>svaki učenički rad ocjenjuju dva neovisna ocjenjivača</a:t>
            </a:r>
          </a:p>
        </p:txBody>
      </p:sp>
    </p:spTree>
    <p:extLst>
      <p:ext uri="{BB962C8B-B14F-4D97-AF65-F5344CB8AC3E}">
        <p14:creationId xmlns:p14="http://schemas.microsoft.com/office/powerpoint/2010/main" val="172467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E9E36E5-E9FC-7EFA-E634-C7E25D4DCD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46" t="7530" r="3202" b="908"/>
          <a:stretch/>
        </p:blipFill>
        <p:spPr>
          <a:xfrm>
            <a:off x="3969327" y="124690"/>
            <a:ext cx="8021782" cy="6713969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D9F9809-5817-B044-AFEF-0185B5F95B8C}"/>
              </a:ext>
            </a:extLst>
          </p:cNvPr>
          <p:cNvSpPr txBox="1"/>
          <p:nvPr/>
        </p:nvSpPr>
        <p:spPr>
          <a:xfrm>
            <a:off x="396024" y="347883"/>
            <a:ext cx="26041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hr-HR" sz="2400" i="1"/>
              <a:t>primjer zadatka</a:t>
            </a:r>
          </a:p>
          <a:p>
            <a:r>
              <a:rPr lang="hr-HR" sz="2400" i="1"/>
              <a:t>- iz listopada 2022.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B9F3A1F6-D687-2C86-529B-788BF2A0E739}"/>
              </a:ext>
            </a:extLst>
          </p:cNvPr>
          <p:cNvSpPr txBox="1"/>
          <p:nvPr/>
        </p:nvSpPr>
        <p:spPr>
          <a:xfrm>
            <a:off x="396024" y="1830320"/>
            <a:ext cx="3372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/>
              <a:t>Na primjeru će biti prikazana struktura </a:t>
            </a:r>
            <a:r>
              <a:rPr lang="hr-HR" sz="2000" err="1"/>
              <a:t>opisnika</a:t>
            </a:r>
            <a:r>
              <a:rPr lang="hr-HR" sz="2000"/>
              <a:t> za bodovanje.  </a:t>
            </a:r>
          </a:p>
        </p:txBody>
      </p:sp>
    </p:spTree>
    <p:extLst>
      <p:ext uri="{BB962C8B-B14F-4D97-AF65-F5344CB8AC3E}">
        <p14:creationId xmlns:p14="http://schemas.microsoft.com/office/powerpoint/2010/main" val="2833474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000">
              <a:srgbClr val="CFAFE7">
                <a:alpha val="55000"/>
              </a:srgbClr>
            </a:gs>
            <a:gs pos="19000">
              <a:srgbClr val="BFDFF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7F6BDBD6-DB6E-FCB5-AC97-C264F07C1F63}"/>
              </a:ext>
            </a:extLst>
          </p:cNvPr>
          <p:cNvSpPr txBox="1"/>
          <p:nvPr/>
        </p:nvSpPr>
        <p:spPr>
          <a:xfrm>
            <a:off x="831578" y="1144467"/>
            <a:ext cx="10528844" cy="18493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4000" b="1">
                <a:latin typeface="Cavolini" panose="03000502040302020204" pitchFamily="66" charset="0"/>
                <a:cs typeface="Cavolini" panose="03000502040302020204" pitchFamily="66" charset="0"/>
              </a:rPr>
              <a:t>Nacionalni ispit iz Hrvatskoga jezika </a:t>
            </a:r>
          </a:p>
          <a:p>
            <a:pPr algn="ctr">
              <a:lnSpc>
                <a:spcPct val="150000"/>
              </a:lnSpc>
            </a:pPr>
            <a:r>
              <a:rPr lang="hr-HR" sz="4000" b="1">
                <a:latin typeface="Cavolini" panose="03000502040302020204" pitchFamily="66" charset="0"/>
                <a:cs typeface="Cavolini" panose="03000502040302020204" pitchFamily="66" charset="0"/>
              </a:rPr>
              <a:t>u 4. razredu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229E8451-7B81-D059-641D-9C3FA9A8D313}"/>
              </a:ext>
            </a:extLst>
          </p:cNvPr>
          <p:cNvSpPr txBox="1"/>
          <p:nvPr/>
        </p:nvSpPr>
        <p:spPr>
          <a:xfrm>
            <a:off x="7507991" y="4670124"/>
            <a:ext cx="4062331" cy="882999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r">
              <a:lnSpc>
                <a:spcPct val="150000"/>
              </a:lnSpc>
            </a:pPr>
            <a:r>
              <a:rPr lang="hr-HR" dirty="0">
                <a:latin typeface="Cavolini"/>
                <a:cs typeface="Cavolini"/>
              </a:rPr>
              <a:t>Voditeljica ŽSV:</a:t>
            </a:r>
          </a:p>
          <a:p>
            <a:pPr algn="r">
              <a:lnSpc>
                <a:spcPct val="150000"/>
              </a:lnSpc>
            </a:pPr>
            <a:r>
              <a:rPr lang="hr-HR" dirty="0" err="1">
                <a:latin typeface="Cavolini"/>
                <a:cs typeface="Cavolini"/>
              </a:rPr>
              <a:t>Ana-Marija</a:t>
            </a:r>
            <a:r>
              <a:rPr lang="hr-HR" dirty="0">
                <a:latin typeface="Cavolini"/>
                <a:cs typeface="Cavolini"/>
              </a:rPr>
              <a:t> Cvitković, dipl. </a:t>
            </a:r>
            <a:r>
              <a:rPr lang="hr-HR" dirty="0" err="1">
                <a:latin typeface="Cavolini"/>
                <a:cs typeface="Cavolini"/>
              </a:rPr>
              <a:t>uč</a:t>
            </a:r>
            <a:r>
              <a:rPr lang="hr-HR" dirty="0">
                <a:latin typeface="Cavolini"/>
                <a:cs typeface="Cavolin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5794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837601E5-0AFC-33AC-8AA0-DD4334FFC429}"/>
              </a:ext>
            </a:extLst>
          </p:cNvPr>
          <p:cNvSpPr txBox="1"/>
          <p:nvPr/>
        </p:nvSpPr>
        <p:spPr>
          <a:xfrm>
            <a:off x="497305" y="15613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>
                <a:solidFill>
                  <a:srgbClr val="002060"/>
                </a:solidFill>
              </a:rPr>
              <a:t>Ostvarenost sadržaja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E958A303-F114-E277-73A0-5A5860C91DC7}"/>
              </a:ext>
            </a:extLst>
          </p:cNvPr>
          <p:cNvSpPr txBox="1"/>
          <p:nvPr/>
        </p:nvSpPr>
        <p:spPr>
          <a:xfrm>
            <a:off x="497305" y="617802"/>
            <a:ext cx="11325239" cy="6273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hr-HR" b="1"/>
              <a:t>3 boda </a:t>
            </a:r>
          </a:p>
          <a:p>
            <a:pPr>
              <a:lnSpc>
                <a:spcPts val="2300"/>
              </a:lnSpc>
            </a:pPr>
            <a:r>
              <a:rPr lang="hr-HR"/>
              <a:t>U izvještaju su uneseni svi elementi iz grafičkog prikaza koji odgovaraju na pitanja TKO, KADA, KAKO, KAMO, ŠTO/ZAŠTO.</a:t>
            </a:r>
          </a:p>
          <a:p>
            <a:pPr>
              <a:lnSpc>
                <a:spcPts val="2300"/>
              </a:lnSpc>
            </a:pPr>
            <a:r>
              <a:rPr lang="hr-HR"/>
              <a:t>Dopušteno je izostavljanje do dva manje važna podatka.</a:t>
            </a:r>
          </a:p>
          <a:p>
            <a:pPr>
              <a:lnSpc>
                <a:spcPts val="2300"/>
              </a:lnSpc>
            </a:pPr>
            <a:endParaRPr lang="hr-HR"/>
          </a:p>
          <a:p>
            <a:pPr>
              <a:lnSpc>
                <a:spcPts val="2300"/>
              </a:lnSpc>
            </a:pPr>
            <a:r>
              <a:rPr lang="hr-HR"/>
              <a:t>Učenik je obuhvatio ključne podatke:</a:t>
            </a:r>
          </a:p>
          <a:p>
            <a:pPr>
              <a:lnSpc>
                <a:spcPts val="2300"/>
              </a:lnSpc>
            </a:pPr>
            <a:r>
              <a:rPr lang="hr-HR"/>
              <a:t>TKO?</a:t>
            </a:r>
          </a:p>
          <a:p>
            <a:pPr>
              <a:lnSpc>
                <a:spcPts val="2300"/>
              </a:lnSpc>
            </a:pPr>
            <a:r>
              <a:rPr lang="hr-HR"/>
              <a:t>• učenici četvrtih razreda OŠ Ivan Mažuranić Novi Vinodolski i učiteljice</a:t>
            </a:r>
          </a:p>
          <a:p>
            <a:pPr>
              <a:lnSpc>
                <a:spcPts val="2300"/>
              </a:lnSpc>
            </a:pPr>
            <a:r>
              <a:rPr lang="hr-HR"/>
              <a:t>KADA?</a:t>
            </a:r>
          </a:p>
          <a:p>
            <a:pPr>
              <a:lnSpc>
                <a:spcPts val="2300"/>
              </a:lnSpc>
            </a:pPr>
            <a:r>
              <a:rPr lang="hr-HR"/>
              <a:t>• datum, vrijeme polaska i povratka</a:t>
            </a:r>
          </a:p>
          <a:p>
            <a:pPr>
              <a:lnSpc>
                <a:spcPts val="2300"/>
              </a:lnSpc>
            </a:pPr>
            <a:r>
              <a:rPr lang="hr-HR"/>
              <a:t>KAKO?</a:t>
            </a:r>
          </a:p>
          <a:p>
            <a:pPr>
              <a:lnSpc>
                <a:spcPts val="2300"/>
              </a:lnSpc>
            </a:pPr>
            <a:r>
              <a:rPr lang="hr-HR"/>
              <a:t>• autobusom</a:t>
            </a:r>
          </a:p>
          <a:p>
            <a:pPr>
              <a:lnSpc>
                <a:spcPts val="2300"/>
              </a:lnSpc>
            </a:pPr>
            <a:r>
              <a:rPr lang="hr-HR"/>
              <a:t>KUDA, KAMO?</a:t>
            </a:r>
          </a:p>
          <a:p>
            <a:pPr>
              <a:lnSpc>
                <a:spcPts val="2300"/>
              </a:lnSpc>
            </a:pPr>
            <a:r>
              <a:rPr lang="hr-HR"/>
              <a:t>• Ravna Gora, Karlovac, Sveti Križ Začretje, Krapina/</a:t>
            </a:r>
            <a:r>
              <a:rPr lang="hr-HR" err="1"/>
              <a:t>Hušnjakovo</a:t>
            </a:r>
            <a:endParaRPr lang="hr-HR"/>
          </a:p>
          <a:p>
            <a:pPr>
              <a:lnSpc>
                <a:spcPts val="2300"/>
              </a:lnSpc>
            </a:pPr>
            <a:r>
              <a:rPr lang="hr-HR"/>
              <a:t>ŠTO/ZAŠTO?</a:t>
            </a:r>
          </a:p>
          <a:p>
            <a:pPr>
              <a:lnSpc>
                <a:spcPts val="2300"/>
              </a:lnSpc>
            </a:pPr>
            <a:r>
              <a:rPr lang="hr-HR"/>
              <a:t>• doručak – odmorište Ravna Gora</a:t>
            </a:r>
          </a:p>
          <a:p>
            <a:pPr>
              <a:lnSpc>
                <a:spcPts val="2300"/>
              </a:lnSpc>
            </a:pPr>
            <a:r>
              <a:rPr lang="hr-HR"/>
              <a:t>• posjet akvariju u Karlovcu</a:t>
            </a:r>
          </a:p>
          <a:p>
            <a:pPr>
              <a:lnSpc>
                <a:spcPts val="2300"/>
              </a:lnSpc>
            </a:pPr>
            <a:r>
              <a:rPr lang="hr-HR"/>
              <a:t>• posjet Muzeju neandertalaca, razgledavanje izložbe i navođenje podataka iz grafikona</a:t>
            </a:r>
          </a:p>
          <a:p>
            <a:pPr>
              <a:lnSpc>
                <a:spcPts val="2300"/>
              </a:lnSpc>
            </a:pPr>
            <a:r>
              <a:rPr lang="hr-HR"/>
              <a:t>o vrsti radionica i broju sudionika u radionicama</a:t>
            </a:r>
          </a:p>
          <a:p>
            <a:pPr>
              <a:lnSpc>
                <a:spcPts val="2300"/>
              </a:lnSpc>
            </a:pPr>
            <a:r>
              <a:rPr lang="hr-HR"/>
              <a:t>• ručak (Sveti Križ Začretje)</a:t>
            </a:r>
          </a:p>
          <a:p>
            <a:pPr>
              <a:lnSpc>
                <a:spcPts val="2300"/>
              </a:lnSpc>
            </a:pPr>
            <a:r>
              <a:rPr lang="hr-HR"/>
              <a:t>(uz moguće ispuštanje do dva manje važna podatka kao na primjer broj putnika, vrijeme</a:t>
            </a:r>
          </a:p>
          <a:p>
            <a:pPr>
              <a:lnSpc>
                <a:spcPts val="2300"/>
              </a:lnSpc>
            </a:pPr>
            <a:r>
              <a:rPr lang="hr-HR"/>
              <a:t>povratka, doručak na Ravnoj Gori, ručak u Svetom Križu Začretje)</a:t>
            </a:r>
          </a:p>
        </p:txBody>
      </p:sp>
    </p:spTree>
    <p:extLst>
      <p:ext uri="{BB962C8B-B14F-4D97-AF65-F5344CB8AC3E}">
        <p14:creationId xmlns:p14="http://schemas.microsoft.com/office/powerpoint/2010/main" val="12975106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>
            <a:extLst>
              <a:ext uri="{FF2B5EF4-FFF2-40B4-BE49-F238E27FC236}">
                <a16:creationId xmlns:a16="http://schemas.microsoft.com/office/drawing/2014/main" id="{950C46A4-4710-20A5-0DB2-092E34CD3E6F}"/>
              </a:ext>
            </a:extLst>
          </p:cNvPr>
          <p:cNvSpPr txBox="1"/>
          <p:nvPr/>
        </p:nvSpPr>
        <p:spPr>
          <a:xfrm>
            <a:off x="625642" y="351109"/>
            <a:ext cx="11002940" cy="5308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r-HR" b="1"/>
              <a:t>2 boda</a:t>
            </a:r>
          </a:p>
          <a:p>
            <a:pPr>
              <a:lnSpc>
                <a:spcPts val="2400"/>
              </a:lnSpc>
            </a:pPr>
            <a:r>
              <a:rPr lang="hr-HR"/>
              <a:t>• nedostaje odgovor na jedno pitanje</a:t>
            </a:r>
          </a:p>
          <a:p>
            <a:pPr>
              <a:lnSpc>
                <a:spcPts val="2400"/>
              </a:lnSpc>
            </a:pPr>
            <a:r>
              <a:rPr lang="hr-HR"/>
              <a:t>• podatci su navedeni djelomično, u odgovorima nedostaju pojedinosti (npr. datum je bitan, sat nije)</a:t>
            </a:r>
          </a:p>
          <a:p>
            <a:pPr>
              <a:lnSpc>
                <a:spcPts val="2400"/>
              </a:lnSpc>
            </a:pPr>
            <a:endParaRPr lang="hr-HR"/>
          </a:p>
          <a:p>
            <a:pPr>
              <a:lnSpc>
                <a:spcPts val="2400"/>
              </a:lnSpc>
            </a:pPr>
            <a:endParaRPr lang="hr-HR"/>
          </a:p>
          <a:p>
            <a:pPr>
              <a:lnSpc>
                <a:spcPts val="2400"/>
              </a:lnSpc>
            </a:pPr>
            <a:r>
              <a:rPr lang="hr-HR" b="1"/>
              <a:t>1 bod</a:t>
            </a:r>
          </a:p>
          <a:p>
            <a:pPr>
              <a:lnSpc>
                <a:spcPts val="2400"/>
              </a:lnSpc>
            </a:pPr>
            <a:r>
              <a:rPr lang="hr-HR"/>
              <a:t>• nedostaju odgovor na dva pitanja</a:t>
            </a:r>
          </a:p>
          <a:p>
            <a:pPr>
              <a:lnSpc>
                <a:spcPts val="2400"/>
              </a:lnSpc>
            </a:pPr>
            <a:r>
              <a:rPr lang="hr-HR"/>
              <a:t>• navodi pojedinosti, ali ne nužno u okviru zadanih pitanja, na primjer navodi sadržaje, ali ne i mjesta ili obrnuto</a:t>
            </a:r>
          </a:p>
          <a:p>
            <a:pPr>
              <a:lnSpc>
                <a:spcPts val="2400"/>
              </a:lnSpc>
            </a:pPr>
            <a:r>
              <a:rPr lang="hr-HR"/>
              <a:t>• dio izvješća napisano u prvom licu</a:t>
            </a:r>
          </a:p>
          <a:p>
            <a:pPr>
              <a:lnSpc>
                <a:spcPts val="2400"/>
              </a:lnSpc>
            </a:pPr>
            <a:endParaRPr lang="hr-HR"/>
          </a:p>
          <a:p>
            <a:pPr>
              <a:lnSpc>
                <a:spcPts val="2400"/>
              </a:lnSpc>
            </a:pPr>
            <a:endParaRPr lang="hr-HR"/>
          </a:p>
          <a:p>
            <a:pPr>
              <a:lnSpc>
                <a:spcPts val="2400"/>
              </a:lnSpc>
            </a:pPr>
            <a:r>
              <a:rPr lang="hr-HR" b="1"/>
              <a:t>0 bodova</a:t>
            </a:r>
          </a:p>
          <a:p>
            <a:pPr>
              <a:lnSpc>
                <a:spcPts val="2400"/>
              </a:lnSpc>
            </a:pPr>
            <a:r>
              <a:rPr lang="hr-HR"/>
              <a:t>• nedostaju odgovori na tri ili više pitanja</a:t>
            </a:r>
          </a:p>
          <a:p>
            <a:pPr>
              <a:lnSpc>
                <a:spcPts val="2400"/>
              </a:lnSpc>
            </a:pPr>
            <a:r>
              <a:rPr lang="hr-HR"/>
              <a:t>• većina podatka koje navodi nisu navedeni u polaznom tekstu </a:t>
            </a:r>
          </a:p>
          <a:p>
            <a:pPr>
              <a:lnSpc>
                <a:spcPts val="2400"/>
              </a:lnSpc>
            </a:pPr>
            <a:r>
              <a:rPr lang="hr-HR"/>
              <a:t>• piše izvješće s nekog drugog izleta </a:t>
            </a:r>
          </a:p>
          <a:p>
            <a:pPr>
              <a:lnSpc>
                <a:spcPts val="2400"/>
              </a:lnSpc>
            </a:pPr>
            <a:r>
              <a:rPr lang="hr-HR"/>
              <a:t>• piše izvješće u prvom licu </a:t>
            </a:r>
          </a:p>
          <a:p>
            <a:pPr>
              <a:lnSpc>
                <a:spcPts val="2400"/>
              </a:lnSpc>
            </a:pPr>
            <a:r>
              <a:rPr lang="hr-HR"/>
              <a:t>• ništa nije napisano</a:t>
            </a:r>
          </a:p>
        </p:txBody>
      </p:sp>
    </p:spTree>
    <p:extLst>
      <p:ext uri="{BB962C8B-B14F-4D97-AF65-F5344CB8AC3E}">
        <p14:creationId xmlns:p14="http://schemas.microsoft.com/office/powerpoint/2010/main" val="1165948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2417C5E1-590F-C3C2-581A-BA8B826B3CAE}"/>
              </a:ext>
            </a:extLst>
          </p:cNvPr>
          <p:cNvSpPr txBox="1"/>
          <p:nvPr/>
        </p:nvSpPr>
        <p:spPr>
          <a:xfrm>
            <a:off x="515535" y="1518385"/>
            <a:ext cx="11160930" cy="3461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r-HR" b="1"/>
              <a:t>3 boda</a:t>
            </a:r>
          </a:p>
          <a:p>
            <a:pPr>
              <a:lnSpc>
                <a:spcPts val="2400"/>
              </a:lnSpc>
            </a:pPr>
            <a:r>
              <a:rPr lang="hr-HR"/>
              <a:t>• jasno sadržajno vidljiva tri dijela</a:t>
            </a:r>
          </a:p>
          <a:p>
            <a:pPr>
              <a:lnSpc>
                <a:spcPts val="2400"/>
              </a:lnSpc>
            </a:pPr>
            <a:r>
              <a:rPr lang="hr-HR"/>
              <a:t>• jasno grafički vidljiva tri dijela</a:t>
            </a:r>
          </a:p>
          <a:p>
            <a:pPr>
              <a:lnSpc>
                <a:spcPts val="2400"/>
              </a:lnSpc>
            </a:pPr>
            <a:r>
              <a:rPr lang="hr-HR"/>
              <a:t>• rečenice su smislene i međusobno povezane</a:t>
            </a:r>
          </a:p>
          <a:p>
            <a:pPr>
              <a:lnSpc>
                <a:spcPts val="2400"/>
              </a:lnSpc>
            </a:pPr>
            <a:r>
              <a:rPr lang="hr-HR"/>
              <a:t>• služi se primjerenim jezikom – koristi standardni jezik bez poštapalica, lokalizama, </a:t>
            </a:r>
            <a:r>
              <a:rPr lang="hr-HR" err="1"/>
              <a:t>dijalektalizama</a:t>
            </a:r>
            <a:r>
              <a:rPr lang="hr-HR"/>
              <a:t>, ...</a:t>
            </a:r>
          </a:p>
          <a:p>
            <a:pPr>
              <a:lnSpc>
                <a:spcPts val="2400"/>
              </a:lnSpc>
            </a:pPr>
            <a:r>
              <a:rPr lang="hr-HR"/>
              <a:t>• nema nepotrebnih ponavljanja</a:t>
            </a:r>
          </a:p>
          <a:p>
            <a:pPr>
              <a:lnSpc>
                <a:spcPts val="2400"/>
              </a:lnSpc>
            </a:pPr>
            <a:r>
              <a:rPr lang="hr-HR"/>
              <a:t>• rečenice raznolike duljine, korištene složene rečenice</a:t>
            </a:r>
          </a:p>
          <a:p>
            <a:pPr>
              <a:lnSpc>
                <a:spcPts val="2400"/>
              </a:lnSpc>
            </a:pPr>
            <a:r>
              <a:rPr lang="hr-HR"/>
              <a:t>• povezan i fluentan tekst</a:t>
            </a:r>
          </a:p>
          <a:p>
            <a:pPr>
              <a:lnSpc>
                <a:spcPts val="2400"/>
              </a:lnSpc>
            </a:pPr>
            <a:r>
              <a:rPr lang="hr-HR"/>
              <a:t>• kronološki i logički slijed događaja</a:t>
            </a:r>
          </a:p>
          <a:p>
            <a:pPr>
              <a:lnSpc>
                <a:spcPts val="2400"/>
              </a:lnSpc>
            </a:pPr>
            <a:r>
              <a:rPr lang="hr-HR"/>
              <a:t>• dosljedno napisan u jednom glagolskom vremenu</a:t>
            </a:r>
          </a:p>
          <a:p>
            <a:pPr>
              <a:lnSpc>
                <a:spcPts val="2400"/>
              </a:lnSpc>
            </a:pPr>
            <a:r>
              <a:rPr lang="hr-HR"/>
              <a:t> (uz moguće ispuštanje: vidljiva grafička podjela)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84558BB3-73BC-E4FF-69EB-4019B26E3C20}"/>
              </a:ext>
            </a:extLst>
          </p:cNvPr>
          <p:cNvSpPr txBox="1"/>
          <p:nvPr/>
        </p:nvSpPr>
        <p:spPr>
          <a:xfrm>
            <a:off x="515535" y="57177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>
                <a:solidFill>
                  <a:srgbClr val="002060"/>
                </a:solidFill>
              </a:rPr>
              <a:t>Stil i povezanost teksta</a:t>
            </a:r>
          </a:p>
        </p:txBody>
      </p:sp>
    </p:spTree>
    <p:extLst>
      <p:ext uri="{BB962C8B-B14F-4D97-AF65-F5344CB8AC3E}">
        <p14:creationId xmlns:p14="http://schemas.microsoft.com/office/powerpoint/2010/main" val="212742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72BCD360-778C-C50A-F88F-DEE8FE053035}"/>
              </a:ext>
            </a:extLst>
          </p:cNvPr>
          <p:cNvSpPr txBox="1"/>
          <p:nvPr/>
        </p:nvSpPr>
        <p:spPr>
          <a:xfrm>
            <a:off x="509945" y="732185"/>
            <a:ext cx="10924674" cy="2846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r-HR" b="1"/>
              <a:t>2 boda</a:t>
            </a:r>
          </a:p>
          <a:p>
            <a:pPr>
              <a:lnSpc>
                <a:spcPts val="2400"/>
              </a:lnSpc>
            </a:pPr>
            <a:r>
              <a:rPr lang="hr-HR"/>
              <a:t>• jasno sadržajno vidljiva tri dijela</a:t>
            </a:r>
          </a:p>
          <a:p>
            <a:pPr>
              <a:lnSpc>
                <a:spcPts val="2400"/>
              </a:lnSpc>
            </a:pPr>
            <a:r>
              <a:rPr lang="hr-HR"/>
              <a:t>• rečenice su smislene, ali ne proizlaze jedna iz druge</a:t>
            </a:r>
          </a:p>
          <a:p>
            <a:pPr>
              <a:lnSpc>
                <a:spcPts val="2400"/>
              </a:lnSpc>
            </a:pPr>
            <a:r>
              <a:rPr lang="hr-HR"/>
              <a:t>• služi se primjerenim jezikom – koristi standardni jezik bez poštapalica, lokalizama, </a:t>
            </a:r>
            <a:r>
              <a:rPr lang="hr-HR" err="1"/>
              <a:t>dijalektalizama</a:t>
            </a:r>
            <a:r>
              <a:rPr lang="hr-HR"/>
              <a:t>, ...</a:t>
            </a:r>
          </a:p>
          <a:p>
            <a:pPr>
              <a:lnSpc>
                <a:spcPts val="2400"/>
              </a:lnSpc>
            </a:pPr>
            <a:r>
              <a:rPr lang="hr-HR"/>
              <a:t>• nema nepotrebnih ponavljanja</a:t>
            </a:r>
          </a:p>
          <a:p>
            <a:pPr>
              <a:lnSpc>
                <a:spcPts val="2400"/>
              </a:lnSpc>
            </a:pPr>
            <a:r>
              <a:rPr lang="hr-HR"/>
              <a:t>• prevladavaju jednostavne rečenice</a:t>
            </a:r>
          </a:p>
          <a:p>
            <a:pPr>
              <a:lnSpc>
                <a:spcPts val="2400"/>
              </a:lnSpc>
            </a:pPr>
            <a:r>
              <a:rPr lang="hr-HR"/>
              <a:t>• povezan i fluentan tekst</a:t>
            </a:r>
          </a:p>
          <a:p>
            <a:pPr>
              <a:lnSpc>
                <a:spcPts val="2400"/>
              </a:lnSpc>
            </a:pPr>
            <a:r>
              <a:rPr lang="hr-HR"/>
              <a:t>• djelomično/u manjoj mjeri narušen kronološki i logički slijed događaja</a:t>
            </a:r>
          </a:p>
          <a:p>
            <a:pPr>
              <a:lnSpc>
                <a:spcPts val="2400"/>
              </a:lnSpc>
            </a:pPr>
            <a:r>
              <a:rPr lang="hr-HR"/>
              <a:t>• ravnomjerno koristi jednostavne i složene rečenice</a:t>
            </a:r>
          </a:p>
        </p:txBody>
      </p:sp>
    </p:spTree>
    <p:extLst>
      <p:ext uri="{BB962C8B-B14F-4D97-AF65-F5344CB8AC3E}">
        <p14:creationId xmlns:p14="http://schemas.microsoft.com/office/powerpoint/2010/main" val="2934938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E5F508B7-5610-A48E-C8B1-55A9C123DC03}"/>
              </a:ext>
            </a:extLst>
          </p:cNvPr>
          <p:cNvSpPr txBox="1"/>
          <p:nvPr/>
        </p:nvSpPr>
        <p:spPr>
          <a:xfrm>
            <a:off x="593557" y="444169"/>
            <a:ext cx="9897979" cy="2637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hr-HR" b="1"/>
              <a:t>1 bod</a:t>
            </a:r>
          </a:p>
          <a:p>
            <a:pPr>
              <a:lnSpc>
                <a:spcPts val="2500"/>
              </a:lnSpc>
            </a:pPr>
            <a:r>
              <a:rPr lang="hr-HR"/>
              <a:t>• sadržajno nedostaje jedan od glavnih dijelova</a:t>
            </a:r>
          </a:p>
          <a:p>
            <a:pPr>
              <a:lnSpc>
                <a:spcPts val="2500"/>
              </a:lnSpc>
            </a:pPr>
            <a:r>
              <a:rPr lang="hr-HR"/>
              <a:t>• rečenice su uglavnom smislene, ali nisu uvijek međusobno povezane</a:t>
            </a:r>
          </a:p>
          <a:p>
            <a:pPr>
              <a:lnSpc>
                <a:spcPts val="2500"/>
              </a:lnSpc>
            </a:pPr>
            <a:r>
              <a:rPr lang="hr-HR"/>
              <a:t>• služi se standardnim jezikom uz odstupanja – koristi poneku poštapalicu ili lokalizam, </a:t>
            </a:r>
            <a:r>
              <a:rPr lang="hr-HR" err="1"/>
              <a:t>dijalektalizam</a:t>
            </a:r>
            <a:r>
              <a:rPr lang="hr-HR"/>
              <a:t>,...</a:t>
            </a:r>
          </a:p>
          <a:p>
            <a:pPr>
              <a:lnSpc>
                <a:spcPts val="2500"/>
              </a:lnSpc>
            </a:pPr>
            <a:r>
              <a:rPr lang="hr-HR"/>
              <a:t>• javljaju se nepotrebna ponavljanja</a:t>
            </a:r>
          </a:p>
          <a:p>
            <a:pPr>
              <a:lnSpc>
                <a:spcPts val="2500"/>
              </a:lnSpc>
            </a:pPr>
            <a:r>
              <a:rPr lang="hr-HR"/>
              <a:t>• tekst nije dosljedno povezan</a:t>
            </a:r>
          </a:p>
          <a:p>
            <a:pPr>
              <a:lnSpc>
                <a:spcPts val="2500"/>
              </a:lnSpc>
            </a:pPr>
            <a:r>
              <a:rPr lang="hr-HR"/>
              <a:t>• narušen kronološki i logički slijed događaja</a:t>
            </a:r>
          </a:p>
          <a:p>
            <a:pPr>
              <a:lnSpc>
                <a:spcPts val="2500"/>
              </a:lnSpc>
            </a:pPr>
            <a:r>
              <a:rPr lang="hr-HR"/>
              <a:t>• uglavnom koristi jednostavne rečenice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8AA18D2-E54A-A7B2-3A69-89BCC9648D6A}"/>
              </a:ext>
            </a:extLst>
          </p:cNvPr>
          <p:cNvSpPr txBox="1"/>
          <p:nvPr/>
        </p:nvSpPr>
        <p:spPr>
          <a:xfrm>
            <a:off x="593557" y="3666110"/>
            <a:ext cx="6096000" cy="1676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hr-HR" b="1"/>
              <a:t>0 bodova</a:t>
            </a:r>
          </a:p>
          <a:p>
            <a:pPr>
              <a:lnSpc>
                <a:spcPts val="2500"/>
              </a:lnSpc>
            </a:pPr>
            <a:r>
              <a:rPr lang="hr-HR"/>
              <a:t>• sadržajno nepovezan tekst</a:t>
            </a:r>
          </a:p>
          <a:p>
            <a:pPr>
              <a:lnSpc>
                <a:spcPts val="2500"/>
              </a:lnSpc>
            </a:pPr>
            <a:r>
              <a:rPr lang="hr-HR"/>
              <a:t>• uglavnom se ne služi standardnim jezikom</a:t>
            </a:r>
          </a:p>
          <a:p>
            <a:pPr>
              <a:lnSpc>
                <a:spcPts val="2500"/>
              </a:lnSpc>
            </a:pPr>
            <a:r>
              <a:rPr lang="hr-HR"/>
              <a:t>• česta su nepotrebna ponavljanja</a:t>
            </a:r>
          </a:p>
          <a:p>
            <a:pPr>
              <a:lnSpc>
                <a:spcPts val="2500"/>
              </a:lnSpc>
            </a:pPr>
            <a:r>
              <a:rPr lang="hr-HR"/>
              <a:t>• rečenice su nepotpune</a:t>
            </a:r>
          </a:p>
        </p:txBody>
      </p:sp>
    </p:spTree>
    <p:extLst>
      <p:ext uri="{BB962C8B-B14F-4D97-AF65-F5344CB8AC3E}">
        <p14:creationId xmlns:p14="http://schemas.microsoft.com/office/powerpoint/2010/main" val="741609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92980208-9E25-CF42-CEE5-12FDAE03DC30}"/>
              </a:ext>
            </a:extLst>
          </p:cNvPr>
          <p:cNvSpPr txBox="1"/>
          <p:nvPr/>
        </p:nvSpPr>
        <p:spPr>
          <a:xfrm>
            <a:off x="497305" y="836496"/>
            <a:ext cx="9416716" cy="4138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sz="2400" b="1">
              <a:solidFill>
                <a:srgbClr val="002060"/>
              </a:solidFill>
            </a:endParaRPr>
          </a:p>
          <a:p>
            <a:pPr>
              <a:lnSpc>
                <a:spcPts val="2400"/>
              </a:lnSpc>
            </a:pPr>
            <a:r>
              <a:rPr lang="hr-HR" b="1"/>
              <a:t>3 boda</a:t>
            </a:r>
          </a:p>
          <a:p>
            <a:pPr>
              <a:lnSpc>
                <a:spcPts val="2400"/>
              </a:lnSpc>
            </a:pPr>
            <a:r>
              <a:rPr lang="hr-HR"/>
              <a:t>• u potpunosti poštuje pravopisnu normu – pisanje velikog slova na početku rečenice, u imenima naseljenih mjesta, ustanova, rečenični znakovi, glasovi -č,-ć, -</a:t>
            </a:r>
            <a:r>
              <a:rPr lang="hr-HR" err="1"/>
              <a:t>dž</a:t>
            </a:r>
            <a:r>
              <a:rPr lang="hr-HR"/>
              <a:t>, -đ, skupovi -</a:t>
            </a:r>
            <a:r>
              <a:rPr lang="hr-HR" err="1"/>
              <a:t>ije</a:t>
            </a:r>
            <a:r>
              <a:rPr lang="hr-HR"/>
              <a:t>,-je, </a:t>
            </a:r>
            <a:r>
              <a:rPr lang="hr-HR" err="1"/>
              <a:t>dvotočje</a:t>
            </a:r>
            <a:r>
              <a:rPr lang="hr-HR"/>
              <a:t> i zarez u nabrajanju, pisanje </a:t>
            </a:r>
            <a:r>
              <a:rPr lang="hr-HR" err="1"/>
              <a:t>niječnice</a:t>
            </a:r>
            <a:endParaRPr lang="hr-HR"/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hr-HR"/>
              <a:t>dopuštene su do 3 različite pogreške</a:t>
            </a:r>
          </a:p>
          <a:p>
            <a:pPr>
              <a:lnSpc>
                <a:spcPts val="2400"/>
              </a:lnSpc>
            </a:pPr>
            <a:endParaRPr lang="hr-HR"/>
          </a:p>
          <a:p>
            <a:pPr>
              <a:lnSpc>
                <a:spcPts val="2400"/>
              </a:lnSpc>
            </a:pPr>
            <a:r>
              <a:rPr lang="hr-HR" b="1"/>
              <a:t>2 boda</a:t>
            </a:r>
          </a:p>
          <a:p>
            <a:pPr>
              <a:lnSpc>
                <a:spcPts val="2400"/>
              </a:lnSpc>
            </a:pPr>
            <a:r>
              <a:rPr lang="hr-HR"/>
              <a:t>• poštuje pravopisnu normu – pisanje velikog slova na početku rečenice, u imenima naseljenih mjesta, ustanova, rečenični znakovi, glasovi -č,-ć, -</a:t>
            </a:r>
            <a:r>
              <a:rPr lang="hr-HR" err="1"/>
              <a:t>dž</a:t>
            </a:r>
            <a:r>
              <a:rPr lang="hr-HR"/>
              <a:t>, -đ, skupovi -</a:t>
            </a:r>
            <a:r>
              <a:rPr lang="hr-HR" err="1"/>
              <a:t>ije</a:t>
            </a:r>
            <a:r>
              <a:rPr lang="hr-HR"/>
              <a:t>,-je, </a:t>
            </a:r>
            <a:r>
              <a:rPr lang="hr-HR" err="1"/>
              <a:t>dvotočje</a:t>
            </a:r>
            <a:r>
              <a:rPr lang="hr-HR"/>
              <a:t> i zarez u nabrajanju, pisanje </a:t>
            </a:r>
            <a:r>
              <a:rPr lang="hr-HR" err="1"/>
              <a:t>niječnice</a:t>
            </a:r>
            <a:r>
              <a:rPr lang="hr-HR"/>
              <a:t> 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hr-HR"/>
              <a:t>dopuštene su od 4 do 6 različitih pogrešaka</a:t>
            </a:r>
          </a:p>
          <a:p>
            <a:pPr>
              <a:lnSpc>
                <a:spcPts val="2400"/>
              </a:lnSpc>
            </a:pPr>
            <a:endParaRPr lang="hr-HR"/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46C84A44-A296-1949-E204-AD293393FA81}"/>
              </a:ext>
            </a:extLst>
          </p:cNvPr>
          <p:cNvSpPr txBox="1"/>
          <p:nvPr/>
        </p:nvSpPr>
        <p:spPr>
          <a:xfrm>
            <a:off x="497305" y="37483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b="1">
                <a:solidFill>
                  <a:srgbClr val="002060"/>
                </a:solidFill>
              </a:rPr>
              <a:t>Jezična točnost</a:t>
            </a:r>
          </a:p>
        </p:txBody>
      </p:sp>
    </p:spTree>
    <p:extLst>
      <p:ext uri="{BB962C8B-B14F-4D97-AF65-F5344CB8AC3E}">
        <p14:creationId xmlns:p14="http://schemas.microsoft.com/office/powerpoint/2010/main" val="1178809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47D1FBF3-B983-1E3B-0835-4F8F83033E71}"/>
              </a:ext>
            </a:extLst>
          </p:cNvPr>
          <p:cNvSpPr txBox="1"/>
          <p:nvPr/>
        </p:nvSpPr>
        <p:spPr>
          <a:xfrm>
            <a:off x="461819" y="613779"/>
            <a:ext cx="10363200" cy="3461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hr-HR" b="1"/>
              <a:t>1 bod</a:t>
            </a:r>
          </a:p>
          <a:p>
            <a:pPr>
              <a:lnSpc>
                <a:spcPts val="2400"/>
              </a:lnSpc>
            </a:pPr>
            <a:r>
              <a:rPr lang="hr-HR"/>
              <a:t>• uglavnom poštuje pravopisnu normu – pisanje velikog slova na početku rečenice, u imenima naseljenih mjesta, ustanova, rečenični znakovi, glasovi -č,-ć, -</a:t>
            </a:r>
            <a:r>
              <a:rPr lang="hr-HR" err="1"/>
              <a:t>dž</a:t>
            </a:r>
            <a:r>
              <a:rPr lang="hr-HR"/>
              <a:t>, -đ, skupovi -</a:t>
            </a:r>
            <a:r>
              <a:rPr lang="hr-HR" err="1"/>
              <a:t>ije</a:t>
            </a:r>
            <a:r>
              <a:rPr lang="hr-HR"/>
              <a:t>,-je, </a:t>
            </a:r>
            <a:r>
              <a:rPr lang="hr-HR" err="1"/>
              <a:t>dvotočje</a:t>
            </a:r>
            <a:r>
              <a:rPr lang="hr-HR"/>
              <a:t> i zarez u nabrajanju, pisanje </a:t>
            </a:r>
            <a:r>
              <a:rPr lang="hr-HR" err="1"/>
              <a:t>niječnice</a:t>
            </a:r>
            <a:r>
              <a:rPr lang="hr-HR"/>
              <a:t> 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hr-HR"/>
              <a:t>dopuštene su od 7 do 12 različitih pogrešaka</a:t>
            </a:r>
          </a:p>
          <a:p>
            <a:pPr>
              <a:lnSpc>
                <a:spcPts val="2400"/>
              </a:lnSpc>
            </a:pPr>
            <a:endParaRPr lang="hr-HR"/>
          </a:p>
          <a:p>
            <a:pPr>
              <a:lnSpc>
                <a:spcPts val="2400"/>
              </a:lnSpc>
            </a:pPr>
            <a:r>
              <a:rPr lang="hr-HR" b="1"/>
              <a:t>0 bodova</a:t>
            </a:r>
          </a:p>
          <a:p>
            <a:pPr>
              <a:lnSpc>
                <a:spcPts val="2400"/>
              </a:lnSpc>
            </a:pPr>
            <a:r>
              <a:rPr lang="hr-HR"/>
              <a:t>• ne poštuje pravopisnu normu – pisanje velikog slova na početku rečenice, u imenima naseljenih mjesta, ustanova, rečenični znakovi, glasovi -č,-ć, -</a:t>
            </a:r>
            <a:r>
              <a:rPr lang="hr-HR" err="1"/>
              <a:t>dž</a:t>
            </a:r>
            <a:r>
              <a:rPr lang="hr-HR"/>
              <a:t>, -đ, skupovi -</a:t>
            </a:r>
            <a:r>
              <a:rPr lang="hr-HR" err="1"/>
              <a:t>ije</a:t>
            </a:r>
            <a:r>
              <a:rPr lang="hr-HR"/>
              <a:t>,-je, </a:t>
            </a:r>
            <a:r>
              <a:rPr lang="hr-HR" err="1"/>
              <a:t>dvotočje</a:t>
            </a:r>
            <a:r>
              <a:rPr lang="hr-HR"/>
              <a:t> i zarez u nabrajanju, pisanje </a:t>
            </a:r>
            <a:r>
              <a:rPr lang="hr-HR" err="1"/>
              <a:t>niječnice</a:t>
            </a:r>
            <a:r>
              <a:rPr lang="hr-HR"/>
              <a:t> </a:t>
            </a:r>
          </a:p>
          <a:p>
            <a:pPr marL="285750" indent="-285750">
              <a:lnSpc>
                <a:spcPts val="2400"/>
              </a:lnSpc>
              <a:buFont typeface="Wingdings" panose="05000000000000000000" pitchFamily="2" charset="2"/>
              <a:buChar char="Ø"/>
            </a:pPr>
            <a:r>
              <a:rPr lang="hr-HR"/>
              <a:t>više od 12 različitih pogrešaka</a:t>
            </a:r>
          </a:p>
        </p:txBody>
      </p:sp>
    </p:spTree>
    <p:extLst>
      <p:ext uri="{BB962C8B-B14F-4D97-AF65-F5344CB8AC3E}">
        <p14:creationId xmlns:p14="http://schemas.microsoft.com/office/powerpoint/2010/main" val="1405755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85A693C-050F-F3C2-15D6-3A72F2346D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7754" t="36633" r="4778" b="1953"/>
          <a:stretch/>
        </p:blipFill>
        <p:spPr>
          <a:xfrm>
            <a:off x="3962401" y="1808043"/>
            <a:ext cx="7333146" cy="496587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D5F88BBC-D38C-8A32-36BA-14782A130FD9}"/>
              </a:ext>
            </a:extLst>
          </p:cNvPr>
          <p:cNvSpPr txBox="1"/>
          <p:nvPr/>
        </p:nvSpPr>
        <p:spPr>
          <a:xfrm>
            <a:off x="2679700" y="590124"/>
            <a:ext cx="9126667" cy="1354217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r>
              <a:rPr lang="hr-HR" sz="1600" b="1">
                <a:solidFill>
                  <a:schemeClr val="bg1"/>
                </a:solidFill>
              </a:rPr>
              <a:t>Zadatak pisanja</a:t>
            </a:r>
          </a:p>
          <a:p>
            <a:r>
              <a:rPr lang="hr-HR" sz="1600">
                <a:solidFill>
                  <a:schemeClr val="bg1"/>
                </a:solidFill>
              </a:rPr>
              <a:t>Organizirana je humanitarna akcija prikupljanja dječjih knjiga i slikovnica.</a:t>
            </a:r>
          </a:p>
          <a:p>
            <a:r>
              <a:rPr lang="hr-HR" sz="1600">
                <a:solidFill>
                  <a:schemeClr val="bg1"/>
                </a:solidFill>
              </a:rPr>
              <a:t>Pozorno promotri sve podatke koji se nalaze u tablici, na fotografijama, u ilustracijama i na grafičkom prikazu.</a:t>
            </a:r>
          </a:p>
          <a:p>
            <a:r>
              <a:rPr lang="hr-HR" sz="1600">
                <a:solidFill>
                  <a:schemeClr val="bg1"/>
                </a:solidFill>
              </a:rPr>
              <a:t>Napiši </a:t>
            </a:r>
            <a:r>
              <a:rPr lang="hr-HR" sz="1600" b="1">
                <a:solidFill>
                  <a:schemeClr val="bg1"/>
                </a:solidFill>
              </a:rPr>
              <a:t>izvješće</a:t>
            </a:r>
            <a:r>
              <a:rPr lang="hr-HR" sz="1600">
                <a:solidFill>
                  <a:schemeClr val="bg1"/>
                </a:solidFill>
              </a:rPr>
              <a:t> o provedenoj humanitarnoj akciji u koje ćeš uvrstiti sve navedene podatke.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8EFC9956-63E2-A8C8-2246-08F5B5D9185C}"/>
              </a:ext>
            </a:extLst>
          </p:cNvPr>
          <p:cNvSpPr txBox="1"/>
          <p:nvPr/>
        </p:nvSpPr>
        <p:spPr>
          <a:xfrm>
            <a:off x="7794388" y="84083"/>
            <a:ext cx="3824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b="1" i="1">
                <a:solidFill>
                  <a:srgbClr val="C00000"/>
                </a:solidFill>
              </a:rPr>
              <a:t>Područje ispitivanja: Pisanje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7A14F102-A17C-B818-2252-49A6F48AAAEC}"/>
              </a:ext>
            </a:extLst>
          </p:cNvPr>
          <p:cNvSpPr txBox="1"/>
          <p:nvPr/>
        </p:nvSpPr>
        <p:spPr>
          <a:xfrm>
            <a:off x="528797" y="2431610"/>
            <a:ext cx="2525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i="1"/>
              <a:t>2. primjer zadatka:</a:t>
            </a:r>
          </a:p>
          <a:p>
            <a:r>
              <a:rPr lang="hr-HR" sz="2400" i="1"/>
              <a:t>- iz ožujka 2023.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FA10E083-C176-AE14-5DAA-938EB0795168}"/>
              </a:ext>
            </a:extLst>
          </p:cNvPr>
          <p:cNvSpPr txBox="1"/>
          <p:nvPr/>
        </p:nvSpPr>
        <p:spPr>
          <a:xfrm>
            <a:off x="423733" y="3429000"/>
            <a:ext cx="3372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/>
              <a:t>Na primjeru će biti prikazani rezultati.  </a:t>
            </a:r>
          </a:p>
        </p:txBody>
      </p:sp>
    </p:spTree>
    <p:extLst>
      <p:ext uri="{BB962C8B-B14F-4D97-AF65-F5344CB8AC3E}">
        <p14:creationId xmlns:p14="http://schemas.microsoft.com/office/powerpoint/2010/main" val="34781591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6FC9CF89-3DD9-3701-C30B-06E9CC1CA249}"/>
              </a:ext>
            </a:extLst>
          </p:cNvPr>
          <p:cNvSpPr txBox="1"/>
          <p:nvPr/>
        </p:nvSpPr>
        <p:spPr>
          <a:xfrm>
            <a:off x="942109" y="609600"/>
            <a:ext cx="5083443" cy="5174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Razine postignuća</a:t>
            </a:r>
          </a:p>
          <a:p>
            <a:endParaRPr lang="hr-HR"/>
          </a:p>
          <a:p>
            <a:pPr>
              <a:lnSpc>
                <a:spcPct val="150000"/>
              </a:lnSpc>
            </a:pPr>
            <a:r>
              <a:rPr lang="hr-HR" sz="2400"/>
              <a:t>napredna razina</a:t>
            </a:r>
          </a:p>
          <a:p>
            <a:pPr>
              <a:lnSpc>
                <a:spcPct val="150000"/>
              </a:lnSpc>
            </a:pPr>
            <a:r>
              <a:rPr lang="hr-HR" sz="2400"/>
              <a:t>srednja razina</a:t>
            </a:r>
          </a:p>
          <a:p>
            <a:pPr>
              <a:lnSpc>
                <a:spcPct val="150000"/>
              </a:lnSpc>
            </a:pPr>
            <a:r>
              <a:rPr lang="hr-HR" sz="2400"/>
              <a:t>osnovna razina</a:t>
            </a:r>
          </a:p>
          <a:p>
            <a:pPr>
              <a:lnSpc>
                <a:spcPct val="150000"/>
              </a:lnSpc>
            </a:pPr>
            <a:endParaRPr lang="hr-HR" sz="2400"/>
          </a:p>
          <a:p>
            <a:pPr>
              <a:lnSpc>
                <a:spcPct val="150000"/>
              </a:lnSpc>
            </a:pPr>
            <a:r>
              <a:rPr lang="hr-HR" sz="2400"/>
              <a:t>ispod osnovne razine</a:t>
            </a:r>
          </a:p>
          <a:p>
            <a:pPr>
              <a:lnSpc>
                <a:spcPct val="150000"/>
              </a:lnSpc>
            </a:pPr>
            <a:endParaRPr lang="hr-HR" sz="240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400"/>
              <a:t>do osnovne razina predstavlja prolaz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400"/>
              <a:t>ispod osnovne razine predstavlja pad</a:t>
            </a:r>
            <a:endParaRPr lang="hr-HR"/>
          </a:p>
        </p:txBody>
      </p:sp>
      <p:cxnSp>
        <p:nvCxnSpPr>
          <p:cNvPr id="6" name="Ravni poveznik 5">
            <a:extLst>
              <a:ext uri="{FF2B5EF4-FFF2-40B4-BE49-F238E27FC236}">
                <a16:creationId xmlns:a16="http://schemas.microsoft.com/office/drawing/2014/main" id="{D4170EDC-AAE0-E8C8-45A7-03428A5CB8F5}"/>
              </a:ext>
            </a:extLst>
          </p:cNvPr>
          <p:cNvCxnSpPr>
            <a:cxnSpLocks/>
            <a:stCxn id="4" idx="1"/>
          </p:cNvCxnSpPr>
          <p:nvPr/>
        </p:nvCxnSpPr>
        <p:spPr>
          <a:xfrm>
            <a:off x="942109" y="3197072"/>
            <a:ext cx="3084946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093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A5DABCF5-2CE9-2B34-0E7E-DA0EEC414A85}"/>
              </a:ext>
            </a:extLst>
          </p:cNvPr>
          <p:cNvSpPr txBox="1"/>
          <p:nvPr/>
        </p:nvSpPr>
        <p:spPr>
          <a:xfrm>
            <a:off x="1840763" y="221906"/>
            <a:ext cx="73443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Rezultati nacionalnog ispita iz Hrvatskoga jezika </a:t>
            </a:r>
          </a:p>
          <a:p>
            <a:pPr algn="ctr"/>
            <a:r>
              <a:rPr lang="hr-HR" sz="2800" b="1">
                <a:solidFill>
                  <a:srgbClr val="0070C0"/>
                </a:solidFill>
              </a:rPr>
              <a:t>ožujak 2023.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67909492-B130-ACD5-9FDA-82EFC5FD1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164" y="1438883"/>
            <a:ext cx="7056581" cy="5322136"/>
          </a:xfrm>
          <a:prstGeom prst="rect">
            <a:avLst/>
          </a:prstGeom>
          <a:effectLst>
            <a:softEdge rad="0"/>
          </a:effectLst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400EDF14-5360-DC55-9CC4-4487270E3ACE}"/>
              </a:ext>
            </a:extLst>
          </p:cNvPr>
          <p:cNvSpPr txBox="1"/>
          <p:nvPr/>
        </p:nvSpPr>
        <p:spPr>
          <a:xfrm>
            <a:off x="84282" y="1438883"/>
            <a:ext cx="4884882" cy="2230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1800"/>
              <a:t> Ispod osnovne razine bilo je 3,6 % učenika.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1800"/>
              <a:t>Na osnovnoj razini bilo je 55,5 % učenika.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1800"/>
              <a:t>Na srednjoj razini 38 % učenika.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1800"/>
              <a:t>Na naprednoj razini 2,9 % učenika.</a:t>
            </a:r>
          </a:p>
        </p:txBody>
      </p:sp>
    </p:spTree>
    <p:extLst>
      <p:ext uri="{BB962C8B-B14F-4D97-AF65-F5344CB8AC3E}">
        <p14:creationId xmlns:p14="http://schemas.microsoft.com/office/powerpoint/2010/main" val="386161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02EAC1BE-DC36-8BD0-DA1D-5524D786D454}"/>
              </a:ext>
            </a:extLst>
          </p:cNvPr>
          <p:cNvSpPr txBox="1"/>
          <p:nvPr/>
        </p:nvSpPr>
        <p:spPr>
          <a:xfrm>
            <a:off x="729674" y="581891"/>
            <a:ext cx="1088967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Nacionalni ispiti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sz="2000"/>
              <a:t>standardizirani vanjski ispiti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sz="2000"/>
              <a:t>trebaju pridonijeti uspostavi usklađenoga i učinkovitog sustava odgoja i obrazovanja te sustava kvalitete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hr-HR" sz="200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sz="2000"/>
              <a:t>proveli su se u školskoj godini 2022./2023. i to: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hr-HR" sz="2000"/>
              <a:t>u listopadu 2022. – učenici 5. razreda (učenici koji su prethodne godine završili 4. r.)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hr-HR" sz="2000"/>
              <a:t>u ožujku 2023. – učenici 4. razreda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hr-HR" sz="2000"/>
              <a:t>81 osnovna škola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r>
              <a:rPr lang="hr-HR" sz="2000"/>
              <a:t>oko 3 900 učenika</a:t>
            </a:r>
          </a:p>
          <a:p>
            <a:pPr marL="1200150" lvl="2" indent="-285750">
              <a:lnSpc>
                <a:spcPct val="150000"/>
              </a:lnSpc>
              <a:buFontTx/>
              <a:buChar char="-"/>
            </a:pPr>
            <a:endParaRPr lang="hr-HR" sz="2000"/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hr-H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provodi ih </a:t>
            </a:r>
          </a:p>
          <a:p>
            <a:pPr marL="1200150" lvl="2" indent="-285750">
              <a:buFontTx/>
              <a:buChar char="-"/>
            </a:pPr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35EED3F-C8C5-282C-FA79-050DBF91C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148" y="5361562"/>
            <a:ext cx="3053470" cy="118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6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A5DABCF5-2CE9-2B34-0E7E-DA0EEC414A85}"/>
              </a:ext>
            </a:extLst>
          </p:cNvPr>
          <p:cNvSpPr txBox="1"/>
          <p:nvPr/>
        </p:nvSpPr>
        <p:spPr>
          <a:xfrm>
            <a:off x="1351733" y="239894"/>
            <a:ext cx="89046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Usporedba nacionalnog ispita iz Hrvatskoga jezika u cjelini </a:t>
            </a:r>
          </a:p>
          <a:p>
            <a:pPr algn="ctr"/>
            <a:r>
              <a:rPr lang="hr-HR" sz="2800" b="1">
                <a:solidFill>
                  <a:srgbClr val="0070C0"/>
                </a:solidFill>
              </a:rPr>
              <a:t>i područja pisanja </a:t>
            </a:r>
          </a:p>
          <a:p>
            <a:pPr algn="ctr"/>
            <a:r>
              <a:rPr lang="hr-HR" sz="2800" b="1">
                <a:solidFill>
                  <a:srgbClr val="0070C0"/>
                </a:solidFill>
              </a:rPr>
              <a:t>ožujak 2023.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7FF4E6E-31E1-1502-1C3C-D0CC6630E3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5074" t="38254" r="55466" b="22424"/>
          <a:stretch/>
        </p:blipFill>
        <p:spPr>
          <a:xfrm>
            <a:off x="387928" y="2452491"/>
            <a:ext cx="4682043" cy="352319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03211240-0D5E-2EDD-A1B3-01F491B0AA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46735" t="37311" r="23426" b="22424"/>
          <a:stretch/>
        </p:blipFill>
        <p:spPr>
          <a:xfrm>
            <a:off x="6714836" y="2511685"/>
            <a:ext cx="4553528" cy="3464005"/>
          </a:xfrm>
          <a:prstGeom prst="rect">
            <a:avLst/>
          </a:prstGeom>
          <a:effectLst>
            <a:softEdge rad="0"/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2140292C-1FCE-209C-CB86-585F767BC590}"/>
              </a:ext>
            </a:extLst>
          </p:cNvPr>
          <p:cNvSpPr txBox="1"/>
          <p:nvPr/>
        </p:nvSpPr>
        <p:spPr>
          <a:xfrm>
            <a:off x="295564" y="2054743"/>
            <a:ext cx="48583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/>
              <a:t>Hrvatski jezik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195E0C69-7634-C009-3D88-0BF0084A6E8C}"/>
              </a:ext>
            </a:extLst>
          </p:cNvPr>
          <p:cNvSpPr txBox="1"/>
          <p:nvPr/>
        </p:nvSpPr>
        <p:spPr>
          <a:xfrm>
            <a:off x="6714835" y="2054743"/>
            <a:ext cx="4553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/>
              <a:t>Područje pisanja -  izvješće</a:t>
            </a:r>
          </a:p>
        </p:txBody>
      </p:sp>
    </p:spTree>
    <p:extLst>
      <p:ext uri="{BB962C8B-B14F-4D97-AF65-F5344CB8AC3E}">
        <p14:creationId xmlns:p14="http://schemas.microsoft.com/office/powerpoint/2010/main" val="31165988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8BB21A3-F530-0633-EFAE-510FC01FE5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46735" t="37311" r="23426" b="22424"/>
          <a:stretch/>
        </p:blipFill>
        <p:spPr>
          <a:xfrm>
            <a:off x="5421745" y="1505852"/>
            <a:ext cx="5985165" cy="4553094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3FEBC6FB-85B8-A6D6-B9B0-A58654804ED8}"/>
              </a:ext>
            </a:extLst>
          </p:cNvPr>
          <p:cNvSpPr txBox="1"/>
          <p:nvPr/>
        </p:nvSpPr>
        <p:spPr>
          <a:xfrm>
            <a:off x="928256" y="369928"/>
            <a:ext cx="7208980" cy="283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/>
              <a:t>Pisanje izvješća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2000"/>
              <a:t>1 743 učenika (43,8 %) nije ostvarilo bodove na zadatku pisanja.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2000"/>
              <a:t>Nedovoljan broj riječi – 506 učenika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2000"/>
              <a:t>Neispunjen zadatak – 1 203 učenika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r-HR" sz="2000"/>
              <a:t>Prazan list – 48 učenika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E62032BB-2124-4C9A-CFA0-71862231BB0C}"/>
              </a:ext>
            </a:extLst>
          </p:cNvPr>
          <p:cNvSpPr txBox="1"/>
          <p:nvPr/>
        </p:nvSpPr>
        <p:spPr>
          <a:xfrm>
            <a:off x="5874327" y="605894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/>
              <a:t>0</a:t>
            </a:r>
            <a:endParaRPr lang="hr-HR" b="1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9EB0C016-266C-62A4-E6E5-DFA84E66DEA8}"/>
              </a:ext>
            </a:extLst>
          </p:cNvPr>
          <p:cNvSpPr txBox="1"/>
          <p:nvPr/>
        </p:nvSpPr>
        <p:spPr>
          <a:xfrm>
            <a:off x="8319825" y="6058946"/>
            <a:ext cx="943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/>
              <a:t>BODOVI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ED82FB79-3D45-924B-B4E4-8AF992B9E0D2}"/>
              </a:ext>
            </a:extLst>
          </p:cNvPr>
          <p:cNvSpPr txBox="1"/>
          <p:nvPr/>
        </p:nvSpPr>
        <p:spPr>
          <a:xfrm>
            <a:off x="10813986" y="6058946"/>
            <a:ext cx="4443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/>
              <a:t>18</a:t>
            </a:r>
            <a:endParaRPr lang="hr-HR" b="1"/>
          </a:p>
        </p:txBody>
      </p:sp>
    </p:spTree>
    <p:extLst>
      <p:ext uri="{BB962C8B-B14F-4D97-AF65-F5344CB8AC3E}">
        <p14:creationId xmlns:p14="http://schemas.microsoft.com/office/powerpoint/2010/main" val="2456868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E787263-494B-DC31-DE06-E040544726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3" t="26146" r="1947"/>
          <a:stretch/>
        </p:blipFill>
        <p:spPr>
          <a:xfrm>
            <a:off x="1929812" y="1027545"/>
            <a:ext cx="8332375" cy="4802910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AD534057-9153-5B52-A45C-3F592CEEF41D}"/>
              </a:ext>
            </a:extLst>
          </p:cNvPr>
          <p:cNvSpPr txBox="1"/>
          <p:nvPr/>
        </p:nvSpPr>
        <p:spPr>
          <a:xfrm>
            <a:off x="4920773" y="6139452"/>
            <a:ext cx="2350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100 % bodova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F48E61C-F9E6-6150-B363-C7172819F773}"/>
              </a:ext>
            </a:extLst>
          </p:cNvPr>
          <p:cNvSpPr txBox="1"/>
          <p:nvPr/>
        </p:nvSpPr>
        <p:spPr>
          <a:xfrm>
            <a:off x="835891" y="240145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primjer</a:t>
            </a:r>
          </a:p>
        </p:txBody>
      </p:sp>
    </p:spTree>
    <p:extLst>
      <p:ext uri="{BB962C8B-B14F-4D97-AF65-F5344CB8AC3E}">
        <p14:creationId xmlns:p14="http://schemas.microsoft.com/office/powerpoint/2010/main" val="3967904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B1460CC-54BB-4CE2-E315-DB88467A41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98"/>
          <a:stretch/>
        </p:blipFill>
        <p:spPr>
          <a:xfrm>
            <a:off x="77824" y="1052946"/>
            <a:ext cx="6119776" cy="355821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72EF860-1E2F-3F03-9987-EBCAAC7605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792"/>
          <a:stretch/>
        </p:blipFill>
        <p:spPr>
          <a:xfrm>
            <a:off x="6337318" y="1052945"/>
            <a:ext cx="5776858" cy="3558209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F283B8BD-F7DE-BB39-E4BC-A206AB0F7F3E}"/>
              </a:ext>
            </a:extLst>
          </p:cNvPr>
          <p:cNvSpPr txBox="1"/>
          <p:nvPr/>
        </p:nvSpPr>
        <p:spPr>
          <a:xfrm>
            <a:off x="3928483" y="5292436"/>
            <a:ext cx="4335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Ostvarenost zadatka: 2 ili 3 boda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>
                <a:solidFill>
                  <a:prstClr val="black"/>
                </a:solidFill>
                <a:latin typeface="Calibri" panose="020F0502020204030204"/>
              </a:rPr>
              <a:t>Stil i povezanost teksta: 1 bod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Jezična točnost: 1 bod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585141D-4485-5DF3-0D7E-0565C675B4B2}"/>
              </a:ext>
            </a:extLst>
          </p:cNvPr>
          <p:cNvSpPr txBox="1"/>
          <p:nvPr/>
        </p:nvSpPr>
        <p:spPr>
          <a:xfrm>
            <a:off x="835891" y="240145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primjer</a:t>
            </a:r>
          </a:p>
        </p:txBody>
      </p:sp>
    </p:spTree>
    <p:extLst>
      <p:ext uri="{BB962C8B-B14F-4D97-AF65-F5344CB8AC3E}">
        <p14:creationId xmlns:p14="http://schemas.microsoft.com/office/powerpoint/2010/main" val="29058468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8FC6A29-595F-A7FD-A1CE-174B94D699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129"/>
          <a:stretch/>
        </p:blipFill>
        <p:spPr>
          <a:xfrm>
            <a:off x="1884218" y="763365"/>
            <a:ext cx="8222348" cy="4408228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C6D18395-D5CD-C906-8AAD-0F6574DAB184}"/>
              </a:ext>
            </a:extLst>
          </p:cNvPr>
          <p:cNvSpPr txBox="1"/>
          <p:nvPr/>
        </p:nvSpPr>
        <p:spPr>
          <a:xfrm>
            <a:off x="835891" y="240145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primjer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441B4328-2540-05B8-5C68-14D64764CF07}"/>
              </a:ext>
            </a:extLst>
          </p:cNvPr>
          <p:cNvSpPr txBox="1"/>
          <p:nvPr/>
        </p:nvSpPr>
        <p:spPr>
          <a:xfrm>
            <a:off x="3126789" y="5509890"/>
            <a:ext cx="59384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Ostvarenost zadatka: 0 bodova – nije izvješće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>
                <a:solidFill>
                  <a:prstClr val="black"/>
                </a:solidFill>
                <a:latin typeface="Calibri" panose="020F0502020204030204"/>
              </a:rPr>
              <a:t>Stil i povezanost teksta: 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Jezična točnost: /</a:t>
            </a:r>
          </a:p>
        </p:txBody>
      </p:sp>
    </p:spTree>
    <p:extLst>
      <p:ext uri="{BB962C8B-B14F-4D97-AF65-F5344CB8AC3E}">
        <p14:creationId xmlns:p14="http://schemas.microsoft.com/office/powerpoint/2010/main" val="14277105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85AE5678-40F5-A7C8-4A10-B844E5DA9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995"/>
          <a:stretch/>
        </p:blipFill>
        <p:spPr>
          <a:xfrm>
            <a:off x="2161310" y="763365"/>
            <a:ext cx="7869380" cy="4533163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1BCE304A-F6E3-17BD-C3A5-9BC00A864971}"/>
              </a:ext>
            </a:extLst>
          </p:cNvPr>
          <p:cNvSpPr txBox="1"/>
          <p:nvPr/>
        </p:nvSpPr>
        <p:spPr>
          <a:xfrm>
            <a:off x="835891" y="240145"/>
            <a:ext cx="1646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primjer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5DCADB1-6DBF-EF83-610D-ED66F1F9647E}"/>
              </a:ext>
            </a:extLst>
          </p:cNvPr>
          <p:cNvSpPr txBox="1"/>
          <p:nvPr/>
        </p:nvSpPr>
        <p:spPr>
          <a:xfrm>
            <a:off x="3126789" y="5417526"/>
            <a:ext cx="59384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Ostvarenost zadatka: 0 bodova – nije izvješće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>
                <a:solidFill>
                  <a:prstClr val="black"/>
                </a:solidFill>
                <a:latin typeface="Calibri" panose="020F0502020204030204"/>
              </a:rPr>
              <a:t>Stil i povezanost teksta: 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Jezična točnost: /</a:t>
            </a:r>
          </a:p>
        </p:txBody>
      </p:sp>
    </p:spTree>
    <p:extLst>
      <p:ext uri="{BB962C8B-B14F-4D97-AF65-F5344CB8AC3E}">
        <p14:creationId xmlns:p14="http://schemas.microsoft.com/office/powerpoint/2010/main" val="318276416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8A9AF340-F6F1-9AE1-3138-AC5C9A8AC0F8}"/>
              </a:ext>
            </a:extLst>
          </p:cNvPr>
          <p:cNvSpPr txBox="1"/>
          <p:nvPr/>
        </p:nvSpPr>
        <p:spPr>
          <a:xfrm>
            <a:off x="2373746" y="281817"/>
            <a:ext cx="8137236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b="1"/>
              <a:t>VODIČ KROZ SADRŽAJ I STRUKTURU NACIONALNIH ISPITA U ČETVRTOME RAZREDU U ŠKOLSKOJ GODINI 2023./2024.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4A05574-99D9-A39E-73F8-A48F463E6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5"/>
          <a:stretch/>
        </p:blipFill>
        <p:spPr>
          <a:xfrm>
            <a:off x="511312" y="1200726"/>
            <a:ext cx="4439380" cy="5537201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F9EE3C1B-10EA-A67F-D291-DBF0647EE005}"/>
              </a:ext>
            </a:extLst>
          </p:cNvPr>
          <p:cNvSpPr txBox="1"/>
          <p:nvPr/>
        </p:nvSpPr>
        <p:spPr>
          <a:xfrm>
            <a:off x="7887855" y="5057016"/>
            <a:ext cx="43041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>
                <a:hlinkClick r:id="rId3" action="ppaction://hlinkfile"/>
              </a:rPr>
              <a:t>file:///E:/%C5%BDSV_4.god/Vodic-kroz-sadrzaj-i-strukturu-NI-4-razred.pdf</a:t>
            </a:r>
            <a:endParaRPr lang="hr-HR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74539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9A2D925B-7ED1-219A-D12E-458AFC677CAE}"/>
              </a:ext>
            </a:extLst>
          </p:cNvPr>
          <p:cNvSpPr txBox="1"/>
          <p:nvPr/>
        </p:nvSpPr>
        <p:spPr>
          <a:xfrm>
            <a:off x="748722" y="272949"/>
            <a:ext cx="11046691" cy="2835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2800" b="1">
                <a:solidFill>
                  <a:srgbClr val="0070C0"/>
                </a:solidFill>
              </a:rPr>
              <a:t>KALENDAR PROVEDBE NACIONALNIH ISPITA U 4. RAZREDU OSNOVNE ŠKOLE U ŠKOLSKOJ GODINI 2023./2024.</a:t>
            </a:r>
          </a:p>
          <a:p>
            <a:endParaRPr lang="hr-HR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sz="2400"/>
              <a:t>za učenike četvrtoga razreda u svim osnovnim školama u Republici Hrvatskoj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hr-HR" sz="2400"/>
              <a:t>iz Hrvatskoga jezika, Matematike, Prirode i društva i materinskoga jezika (samo za učenike koji se školuju na jeziku i pismu nacionalnih manjina)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1E77144-3FBE-0FD1-2426-905FE9959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4421" y="3657600"/>
            <a:ext cx="11723158" cy="261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073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8E67443F-6C06-660A-EACF-2016BC5F05BF}"/>
              </a:ext>
            </a:extLst>
          </p:cNvPr>
          <p:cNvSpPr txBox="1"/>
          <p:nvPr/>
        </p:nvSpPr>
        <p:spPr>
          <a:xfrm>
            <a:off x="895928" y="113052"/>
            <a:ext cx="9633527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sz="2400" b="1">
                <a:solidFill>
                  <a:srgbClr val="0070C0"/>
                </a:solidFill>
              </a:rPr>
              <a:t>Učenici koji se školuju prema redovitom programu uz prilagodbu sadržaja 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8B9241D-05FD-C19F-1C3D-33FEBF48C7FB}"/>
              </a:ext>
            </a:extLst>
          </p:cNvPr>
          <p:cNvSpPr txBox="1"/>
          <p:nvPr/>
        </p:nvSpPr>
        <p:spPr>
          <a:xfrm>
            <a:off x="385617" y="702124"/>
            <a:ext cx="10363202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učenici koji se školuju prema redovitome programu uz individualizirane postupke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učenici koji se školuju prema redovitome programu uz prilagodbu sadržaja i individualizirane postupke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/>
              <a:t>učenicima koji se školuju prema </a:t>
            </a:r>
            <a:r>
              <a:rPr lang="hr-HR" sz="2000" i="1" dirty="0"/>
              <a:t>članku 6. Pravilnika </a:t>
            </a:r>
            <a:r>
              <a:rPr lang="hr-HR" sz="2000" dirty="0"/>
              <a:t>vrijeme trajanja ispita produljuje se 50 %</a:t>
            </a:r>
          </a:p>
        </p:txBody>
      </p:sp>
      <p:graphicFrame>
        <p:nvGraphicFramePr>
          <p:cNvPr id="3" name="Tablica 3">
            <a:extLst>
              <a:ext uri="{FF2B5EF4-FFF2-40B4-BE49-F238E27FC236}">
                <a16:creationId xmlns:a16="http://schemas.microsoft.com/office/drawing/2014/main" id="{9FE995A8-03DD-6948-F306-144B0E77DB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70555"/>
              </p:ext>
            </p:extLst>
          </p:nvPr>
        </p:nvGraphicFramePr>
        <p:xfrm>
          <a:off x="562263" y="3288145"/>
          <a:ext cx="11067473" cy="29355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173">
                  <a:extLst>
                    <a:ext uri="{9D8B030D-6E8A-4147-A177-3AD203B41FA5}">
                      <a16:colId xmlns:a16="http://schemas.microsoft.com/office/drawing/2014/main" val="1892909535"/>
                    </a:ext>
                  </a:extLst>
                </a:gridCol>
                <a:gridCol w="1025237">
                  <a:extLst>
                    <a:ext uri="{9D8B030D-6E8A-4147-A177-3AD203B41FA5}">
                      <a16:colId xmlns:a16="http://schemas.microsoft.com/office/drawing/2014/main" val="3384100075"/>
                    </a:ext>
                  </a:extLst>
                </a:gridCol>
                <a:gridCol w="6328063">
                  <a:extLst>
                    <a:ext uri="{9D8B030D-6E8A-4147-A177-3AD203B41FA5}">
                      <a16:colId xmlns:a16="http://schemas.microsoft.com/office/drawing/2014/main" val="80019269"/>
                    </a:ext>
                  </a:extLst>
                </a:gridCol>
              </a:tblGrid>
              <a:tr h="38386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/>
                        <a:t>prilagodba ispitnoga materijala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r-HR"/>
                    </a:p>
                  </a:txBody>
                  <a:tcPr>
                    <a:lnT w="12700" cmpd="sng">
                      <a:noFill/>
                    </a:lnT>
                    <a:lnB w="12700" cap="flat" cmpd="sng" algn="ctr">
                      <a:solidFill>
                        <a:srgbClr val="BF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FF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hr-HR" dirty="0"/>
                        <a:t>prilagodba procesa provedbe ispitivanja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262055"/>
                  </a:ext>
                </a:extLst>
              </a:tr>
              <a:tr h="391986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hr-HR"/>
                        <a:t>sadržajna prilagodba ispita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hr-HR"/>
                    </a:p>
                  </a:txBody>
                  <a:tcPr>
                    <a:lnT w="12700" cap="flat" cmpd="sng" algn="ctr">
                      <a:solidFill>
                        <a:srgbClr val="BF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/>
                        <a:t>prilagodba okruženja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899115"/>
                  </a:ext>
                </a:extLst>
              </a:tr>
              <a:tr h="31878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hr-HR"/>
                        <a:t>jezična prilagodba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hr-HR"/>
                    </a:p>
                  </a:txBody>
                  <a:tcPr>
                    <a:lnT w="12700" cap="flat" cmpd="sng" algn="ctr">
                      <a:solidFill>
                        <a:srgbClr val="BF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/>
                        <a:t>prilagodba vremena predviđenoga za pisanje ispita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205812"/>
                  </a:ext>
                </a:extLst>
              </a:tr>
              <a:tr h="383869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hr-HR"/>
                        <a:t>i/ili grafička prilagodba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hr-HR"/>
                    </a:p>
                  </a:txBody>
                  <a:tcPr>
                    <a:lnT w="12700" cap="flat" cmpd="sng" algn="ctr">
                      <a:solidFill>
                        <a:srgbClr val="BF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FF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hr-HR"/>
                        <a:t>korištenje pomagala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617020"/>
                  </a:ext>
                </a:extLst>
              </a:tr>
              <a:tr h="6625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r-HR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F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r-HR"/>
                    </a:p>
                  </a:txBody>
                  <a:tcPr>
                    <a:lnL w="12700" cap="flat" cmpd="sng" algn="ctr">
                      <a:solidFill>
                        <a:srgbClr val="BF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DF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hr-HR"/>
                        <a:t>pružanje neposredne potpore učenicima (uz pomoćnika u nastavi)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666419"/>
                  </a:ext>
                </a:extLst>
              </a:tr>
              <a:tr h="38386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r-HR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rgbClr val="BF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BFDF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r-HR"/>
                    </a:p>
                  </a:txBody>
                  <a:tcPr>
                    <a:lnL w="12700" cap="flat" cmpd="sng" algn="ctr">
                      <a:solidFill>
                        <a:srgbClr val="BF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solidFill>
                      <a:srgbClr val="BFDF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hr-HR" dirty="0"/>
                    </a:p>
                  </a:txBody>
                  <a:tcPr>
                    <a:lnL w="12700" cap="flat" cmpd="sng" algn="ctr">
                      <a:solidFill>
                        <a:srgbClr val="BFDFF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mpd="sng">
                      <a:noFill/>
                    </a:lnB>
                    <a:solidFill>
                      <a:srgbClr val="BFD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016862"/>
                  </a:ext>
                </a:extLst>
              </a:tr>
            </a:tbl>
          </a:graphicData>
        </a:graphic>
      </p:graphicFrame>
      <p:sp>
        <p:nvSpPr>
          <p:cNvPr id="7" name="TekstniOkvir 6">
            <a:extLst>
              <a:ext uri="{FF2B5EF4-FFF2-40B4-BE49-F238E27FC236}">
                <a16:creationId xmlns:a16="http://schemas.microsoft.com/office/drawing/2014/main" id="{95ECF045-B938-1699-2CE8-0BC0DAD2C8F0}"/>
              </a:ext>
            </a:extLst>
          </p:cNvPr>
          <p:cNvSpPr txBox="1"/>
          <p:nvPr/>
        </p:nvSpPr>
        <p:spPr>
          <a:xfrm>
            <a:off x="385617" y="2740723"/>
            <a:ext cx="99013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b="1" dirty="0"/>
              <a:t>Osigurani su različiti postupci prilagodbe ispitne tehnologije. </a:t>
            </a:r>
          </a:p>
        </p:txBody>
      </p:sp>
    </p:spTree>
    <p:extLst>
      <p:ext uri="{BB962C8B-B14F-4D97-AF65-F5344CB8AC3E}">
        <p14:creationId xmlns:p14="http://schemas.microsoft.com/office/powerpoint/2010/main" val="38839033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8888AA2-D9C7-B1A8-FE23-E3C9344564B2}"/>
              </a:ext>
            </a:extLst>
          </p:cNvPr>
          <p:cNvSpPr txBox="1"/>
          <p:nvPr/>
        </p:nvSpPr>
        <p:spPr>
          <a:xfrm>
            <a:off x="1487054" y="288850"/>
            <a:ext cx="8885382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r-HR" b="1"/>
              <a:t>PRILOG VODIČU ZA UČENIKE 4. RAZREDA KOJI SE ŠKOLUJU PREMA REDOVITOME PROGRAMU UZ PRILAGODBU SADRŽAJA I INDIVIDUALIZIRANE POSTUPKE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DF4B77F-C1A3-2720-5F53-71BF9E129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92" y="1566153"/>
            <a:ext cx="3932527" cy="5002997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BB3C3873-350E-A098-1E68-8E097779E92E}"/>
              </a:ext>
            </a:extLst>
          </p:cNvPr>
          <p:cNvSpPr txBox="1"/>
          <p:nvPr/>
        </p:nvSpPr>
        <p:spPr>
          <a:xfrm>
            <a:off x="5357092" y="3911753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>
                <a:hlinkClick r:id="rId3"/>
              </a:rPr>
              <a:t>https://www.ncvvo.hr/wp-content/uploads/2023/01/Prilog-Vodicu-kroz-sadrzaj-i-strukturu-nacionalnih-ispita-u-cetvrtome-razredu-u-skolskoj-godini-2022.-2023..pdf</a:t>
            </a:r>
            <a:endParaRPr lang="hr-HR"/>
          </a:p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029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F2867F95-04CD-CCD3-C584-934A8351D9F7}"/>
              </a:ext>
            </a:extLst>
          </p:cNvPr>
          <p:cNvSpPr txBox="1"/>
          <p:nvPr/>
        </p:nvSpPr>
        <p:spPr>
          <a:xfrm>
            <a:off x="1828800" y="859667"/>
            <a:ext cx="8625526" cy="2906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b="1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Cilj nacionalnih ispita</a:t>
            </a:r>
          </a:p>
          <a:p>
            <a:pPr>
              <a:lnSpc>
                <a:spcPct val="150000"/>
              </a:lnSpc>
            </a:pPr>
            <a:endParaRPr lang="hr-HR" sz="2800" b="1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lang="hr-HR" sz="2800" b="1">
              <a:solidFill>
                <a:srgbClr val="0070C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hr-HR" sz="2000"/>
              <a:t>- utvrditi temeljna znanja i kompetencije učenika na kraju pojedinih obrazovnih ciklusa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4F6F67D-46AB-806B-35E2-CCA70B3DBC4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9573800" y="403197"/>
            <a:ext cx="1537751" cy="163803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14887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D57AD6B3-28DB-5A97-151A-5789BE8D6B4A}"/>
              </a:ext>
            </a:extLst>
          </p:cNvPr>
          <p:cNvSpPr txBox="1"/>
          <p:nvPr/>
        </p:nvSpPr>
        <p:spPr>
          <a:xfrm>
            <a:off x="395768" y="156767"/>
            <a:ext cx="1611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I za kraj…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4604C5F4-2494-A321-EBFB-F303AC7D4454}"/>
              </a:ext>
            </a:extLst>
          </p:cNvPr>
          <p:cNvSpPr txBox="1"/>
          <p:nvPr/>
        </p:nvSpPr>
        <p:spPr>
          <a:xfrm>
            <a:off x="395768" y="786519"/>
            <a:ext cx="5603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>
                <a:solidFill>
                  <a:srgbClr val="0070C0"/>
                </a:solidFill>
              </a:rPr>
              <a:t>Usporedba rezultata Hrvatskog jezika i Matematike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DBA5802-5034-3AC4-A4DF-1D578665F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68" y="1801924"/>
            <a:ext cx="5551603" cy="384247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C619149-9E9E-3DA5-E0C7-2E7DE4BA6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633" y="1801924"/>
            <a:ext cx="5594329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681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4585EDC6-20F2-84F9-6C1D-B5944747E81F}"/>
              </a:ext>
            </a:extLst>
          </p:cNvPr>
          <p:cNvSpPr txBox="1"/>
          <p:nvPr/>
        </p:nvSpPr>
        <p:spPr>
          <a:xfrm>
            <a:off x="340351" y="660148"/>
            <a:ext cx="6072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b="1">
                <a:solidFill>
                  <a:srgbClr val="0070C0"/>
                </a:solidFill>
              </a:rPr>
              <a:t>Usporedba rezultata Hrvatskog jezika i Prirode i društva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3575CF20-4FC6-FF7E-F1D9-166D7E6AC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51" y="1643929"/>
            <a:ext cx="5551603" cy="384247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EF2D14E1-1789-DAA2-3247-E55815D032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219"/>
          <a:stretch/>
        </p:blipFill>
        <p:spPr>
          <a:xfrm>
            <a:off x="6300048" y="1643929"/>
            <a:ext cx="5740185" cy="38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573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24CC270-B290-EED0-4FF1-6F08BFFCD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887" y="274872"/>
            <a:ext cx="8404225" cy="630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254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A72A246D-A138-BE1A-0DB4-92371F87D33E}"/>
              </a:ext>
            </a:extLst>
          </p:cNvPr>
          <p:cNvSpPr txBox="1"/>
          <p:nvPr/>
        </p:nvSpPr>
        <p:spPr>
          <a:xfrm>
            <a:off x="625642" y="242702"/>
            <a:ext cx="11270794" cy="5307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b="1">
                <a:solidFill>
                  <a:srgbClr val="0070C0"/>
                </a:solidFill>
              </a:rPr>
              <a:t>1. 1. CILJ ISPITIVANJA  -  HRVATSKI JEZIK</a:t>
            </a:r>
          </a:p>
          <a:p>
            <a:pPr>
              <a:lnSpc>
                <a:spcPct val="150000"/>
              </a:lnSpc>
            </a:pPr>
            <a:r>
              <a:rPr lang="hr-HR" sz="2000"/>
              <a:t>Nacionalnim ispitom iz Hrvatskoga jezika ispituju se razine ovih jezičnih djelatnosti: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/>
              <a:t>čitanje i pisanje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/>
              <a:t>jezično znanje hrvatskoga jezika kao sustava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/>
              <a:t>čitanje na primjerima književnih i neknjiževnih tekstova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/>
              <a:t>pisanje tekstova različitih vrsta i funkcionalnih stilova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/>
              <a:t>komunikacijska kompetencija pri čitanju i pisanju tekstova različitih sadržaja, strukture, namjene i stilova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/>
              <a:t>poznavanje različitih idioma hrvatskoga jezika i jezično-književne kulturno-povijesne baštine</a:t>
            </a:r>
          </a:p>
          <a:p>
            <a:pPr>
              <a:lnSpc>
                <a:spcPct val="150000"/>
              </a:lnSpc>
            </a:pPr>
            <a:endParaRPr lang="hr-HR" sz="200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/>
              <a:t> Ispit je sastavljen prema </a:t>
            </a:r>
            <a:r>
              <a:rPr lang="hr-HR" sz="2000" i="1"/>
              <a:t>Kurikulumu za nastavni predmet Hrvatski jezik za osnovne škole i gimnazije u Republici Hrvatskoj (NN, br. 10/19).</a:t>
            </a:r>
          </a:p>
        </p:txBody>
      </p:sp>
    </p:spTree>
    <p:extLst>
      <p:ext uri="{BB962C8B-B14F-4D97-AF65-F5344CB8AC3E}">
        <p14:creationId xmlns:p14="http://schemas.microsoft.com/office/powerpoint/2010/main" val="100328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CBAA07B0-6A58-B2A4-830B-BC1032DCE10A}"/>
              </a:ext>
            </a:extLst>
          </p:cNvPr>
          <p:cNvSpPr txBox="1"/>
          <p:nvPr/>
        </p:nvSpPr>
        <p:spPr>
          <a:xfrm>
            <a:off x="545431" y="446067"/>
            <a:ext cx="9625263" cy="5113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800" b="1">
                <a:solidFill>
                  <a:srgbClr val="0070C0"/>
                </a:solidFill>
              </a:rPr>
              <a:t>1. 2. SADRŽAJ ISPITA </a:t>
            </a:r>
          </a:p>
          <a:p>
            <a:endParaRPr lang="hr-HR" sz="1000" b="1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hr-HR" sz="2400"/>
              <a:t>Ispituju se odgojno-obrazovni ishodi/sadržaji iz triju područja: </a:t>
            </a:r>
          </a:p>
          <a:p>
            <a:pPr>
              <a:lnSpc>
                <a:spcPct val="150000"/>
              </a:lnSpc>
            </a:pPr>
            <a:r>
              <a:rPr lang="hr-HR" sz="2400" b="1"/>
              <a:t>1. Čitanje </a:t>
            </a:r>
          </a:p>
          <a:p>
            <a:pPr>
              <a:lnSpc>
                <a:spcPct val="150000"/>
              </a:lnSpc>
            </a:pPr>
            <a:r>
              <a:rPr lang="hr-HR" sz="2400"/>
              <a:t>a) Čitanje književnoga teksta </a:t>
            </a:r>
          </a:p>
          <a:p>
            <a:pPr>
              <a:lnSpc>
                <a:spcPct val="150000"/>
              </a:lnSpc>
            </a:pPr>
            <a:r>
              <a:rPr lang="hr-HR" sz="2400"/>
              <a:t>b) Čitanje obavijesnoga teksta</a:t>
            </a:r>
          </a:p>
          <a:p>
            <a:pPr>
              <a:lnSpc>
                <a:spcPct val="150000"/>
              </a:lnSpc>
            </a:pPr>
            <a:endParaRPr lang="hr-HR" sz="2400"/>
          </a:p>
          <a:p>
            <a:pPr>
              <a:lnSpc>
                <a:spcPct val="150000"/>
              </a:lnSpc>
            </a:pPr>
            <a:r>
              <a:rPr lang="hr-HR" sz="2400" b="1"/>
              <a:t>2. Hrvatski jezik</a:t>
            </a:r>
          </a:p>
          <a:p>
            <a:pPr>
              <a:lnSpc>
                <a:spcPct val="150000"/>
              </a:lnSpc>
            </a:pPr>
            <a:endParaRPr lang="hr-HR" sz="2400"/>
          </a:p>
          <a:p>
            <a:pPr>
              <a:lnSpc>
                <a:spcPct val="150000"/>
              </a:lnSpc>
            </a:pPr>
            <a:r>
              <a:rPr lang="hr-HR" sz="2400" b="1"/>
              <a:t>3. Pisanje</a:t>
            </a:r>
          </a:p>
        </p:txBody>
      </p:sp>
    </p:spTree>
    <p:extLst>
      <p:ext uri="{BB962C8B-B14F-4D97-AF65-F5344CB8AC3E}">
        <p14:creationId xmlns:p14="http://schemas.microsoft.com/office/powerpoint/2010/main" val="86002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>
            <a:extLst>
              <a:ext uri="{FF2B5EF4-FFF2-40B4-BE49-F238E27FC236}">
                <a16:creationId xmlns:a16="http://schemas.microsoft.com/office/drawing/2014/main" id="{6D474C3B-81AC-5BC1-D949-BB56CC847EE8}"/>
              </a:ext>
            </a:extLst>
          </p:cNvPr>
          <p:cNvSpPr txBox="1"/>
          <p:nvPr/>
        </p:nvSpPr>
        <p:spPr>
          <a:xfrm>
            <a:off x="381076" y="321776"/>
            <a:ext cx="109697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600" i="1"/>
              <a:t>Odgojno-obrazovni ishodi i nastavni sadržaji / sadržaji ispitivanja prema područjima ispitivanja Hrvatskoga jezika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8EDB06A-9D51-0ABE-61F1-6A37E0278D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729"/>
          <a:stretch/>
        </p:blipFill>
        <p:spPr>
          <a:xfrm>
            <a:off x="2074985" y="795337"/>
            <a:ext cx="7581900" cy="58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94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1A748D1C-6626-FF8C-335D-3D09A41435EB}"/>
              </a:ext>
            </a:extLst>
          </p:cNvPr>
          <p:cNvSpPr/>
          <p:nvPr/>
        </p:nvSpPr>
        <p:spPr>
          <a:xfrm>
            <a:off x="2456873" y="5107709"/>
            <a:ext cx="1939636" cy="314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307C32B-D3E1-0D7A-A40E-6B095A1F3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1426" y="519978"/>
            <a:ext cx="7469147" cy="606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04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B070B36-5C6C-7BC6-F3E0-BDBD85530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7654" y="388807"/>
            <a:ext cx="9456692" cy="529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63236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erij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j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j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1e4ee71-4f61-4841-8222-0515de305195">
      <Terms xmlns="http://schemas.microsoft.com/office/infopath/2007/PartnerControls"/>
    </lcf76f155ced4ddcb4097134ff3c332f>
    <TaxCatchAll xmlns="0489770e-ef2e-4036-ab07-84dceb757a5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42F785006696C4F9AEAA2E452272E85" ma:contentTypeVersion="13" ma:contentTypeDescription="Stvaranje novog dokumenta." ma:contentTypeScope="" ma:versionID="f233fdc9a83c7ea0911e0d6f32932c5e">
  <xsd:schema xmlns:xsd="http://www.w3.org/2001/XMLSchema" xmlns:xs="http://www.w3.org/2001/XMLSchema" xmlns:p="http://schemas.microsoft.com/office/2006/metadata/properties" xmlns:ns2="41e4ee71-4f61-4841-8222-0515de305195" xmlns:ns3="0489770e-ef2e-4036-ab07-84dceb757a58" targetNamespace="http://schemas.microsoft.com/office/2006/metadata/properties" ma:root="true" ma:fieldsID="6e9b660a5c0eaa7e45d64ca29aec1da6" ns2:_="" ns3:_="">
    <xsd:import namespace="41e4ee71-4f61-4841-8222-0515de305195"/>
    <xsd:import namespace="0489770e-ef2e-4036-ab07-84dceb757a5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e4ee71-4f61-4841-8222-0515de3051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Oznake slika" ma:readOnly="false" ma:fieldId="{5cf76f15-5ced-4ddc-b409-7134ff3c332f}" ma:taxonomyMulti="true" ma:sspId="a0d909bf-645b-46a2-8bb9-ccdb74334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89770e-ef2e-4036-ab07-84dceb757a5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6ded20c-cf40-4457-a740-a5c53936b6b0}" ma:internalName="TaxCatchAll" ma:showField="CatchAllData" ma:web="0489770e-ef2e-4036-ab07-84dceb757a5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AA8F60-061F-4CBA-A45E-76A149AFAC7A}">
  <ds:schemaRefs>
    <ds:schemaRef ds:uri="http://schemas.microsoft.com/office/2006/metadata/properties"/>
    <ds:schemaRef ds:uri="http://schemas.microsoft.com/office/infopath/2007/PartnerControls"/>
    <ds:schemaRef ds:uri="41e4ee71-4f61-4841-8222-0515de305195"/>
    <ds:schemaRef ds:uri="0489770e-ef2e-4036-ab07-84dceb757a58"/>
  </ds:schemaRefs>
</ds:datastoreItem>
</file>

<file path=customXml/itemProps2.xml><?xml version="1.0" encoding="utf-8"?>
<ds:datastoreItem xmlns:ds="http://schemas.openxmlformats.org/officeDocument/2006/customXml" ds:itemID="{30ED51B7-99B6-4588-B49D-F039350B24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4B8E56-7ABC-4397-A638-0E5172E531E7}">
  <ds:schemaRefs>
    <ds:schemaRef ds:uri="0489770e-ef2e-4036-ab07-84dceb757a58"/>
    <ds:schemaRef ds:uri="41e4ee71-4f61-4841-8222-0515de30519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68</TotalTime>
  <Words>1719</Words>
  <Application>Microsoft Office PowerPoint</Application>
  <PresentationFormat>Široki zaslon</PresentationFormat>
  <Paragraphs>260</Paragraphs>
  <Slides>42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42</vt:i4>
      </vt:variant>
    </vt:vector>
  </HeadingPairs>
  <TitlesOfParts>
    <vt:vector size="48" baseType="lpstr">
      <vt:lpstr>Arial</vt:lpstr>
      <vt:lpstr>Calibri</vt:lpstr>
      <vt:lpstr>Cavolini</vt:lpstr>
      <vt:lpstr>Gill Sans MT</vt:lpstr>
      <vt:lpstr>Wingdings</vt:lpstr>
      <vt:lpstr>Galerija</vt:lpstr>
      <vt:lpstr>1. županijsko stručno vijeće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županijsko stručno vijeće</dc:title>
  <dc:creator>Sandra Stanković</dc:creator>
  <cp:lastModifiedBy>ANA-MARIJA</cp:lastModifiedBy>
  <cp:revision>14</cp:revision>
  <dcterms:created xsi:type="dcterms:W3CDTF">2023-10-06T15:13:22Z</dcterms:created>
  <dcterms:modified xsi:type="dcterms:W3CDTF">2023-12-14T17:08:16Z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0x010100642F785006696C4F9AEAA2E452272E85</vt:lpwstr>
  </property>
</Properties>
</file>