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0"/>
  </p:notesMasterIdLst>
  <p:sldIdLst>
    <p:sldId id="256" r:id="rId3"/>
    <p:sldId id="274" r:id="rId4"/>
    <p:sldId id="275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78" r:id="rId16"/>
    <p:sldId id="279" r:id="rId17"/>
    <p:sldId id="281" r:id="rId18"/>
    <p:sldId id="280" r:id="rId19"/>
    <p:sldId id="268" r:id="rId20"/>
    <p:sldId id="269" r:id="rId21"/>
    <p:sldId id="270" r:id="rId22"/>
    <p:sldId id="271" r:id="rId23"/>
    <p:sldId id="272" r:id="rId24"/>
    <p:sldId id="282" r:id="rId25"/>
    <p:sldId id="283" r:id="rId26"/>
    <p:sldId id="284" r:id="rId27"/>
    <p:sldId id="285" r:id="rId28"/>
    <p:sldId id="273" r:id="rId2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3E8"/>
    <a:srgbClr val="511B20"/>
    <a:srgbClr val="6D252C"/>
    <a:srgbClr val="FF8F8F"/>
    <a:srgbClr val="B15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73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B1ADF-F28F-4998-B6FC-9F74FA2784E8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B9037-AA91-4A21-A81E-BD4FAD59B8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229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B9037-AA91-4A21-A81E-BD4FAD59B866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26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B9037-AA91-4A21-A81E-BD4FAD59B866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1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1241465">
            <a:off x="4091101" y="1586254"/>
            <a:ext cx="4838036" cy="2133600"/>
          </a:xfrm>
        </p:spPr>
        <p:txBody>
          <a:bodyPr anchor="b"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3032369" cy="29534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81128"/>
            <a:ext cx="4392488" cy="148624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pattFill prst="wdUpDiag">
            <a:fgClr>
              <a:srgbClr val="92D050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0728"/>
            <a:ext cx="2830056" cy="1878702"/>
          </a:xfrm>
          <a:prstGeom prst="rect">
            <a:avLst/>
          </a:prstGeom>
          <a:ln w="88900" cap="sq" cmpd="thickThin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Rectangle 14"/>
          <p:cNvSpPr/>
          <p:nvPr userDrawn="1"/>
        </p:nvSpPr>
        <p:spPr>
          <a:xfrm>
            <a:off x="0" y="5373216"/>
            <a:ext cx="9144000" cy="14847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ounded Rectangle 17"/>
          <p:cNvSpPr/>
          <p:nvPr userDrawn="1"/>
        </p:nvSpPr>
        <p:spPr>
          <a:xfrm>
            <a:off x="4860032" y="3825044"/>
            <a:ext cx="3456384" cy="360040"/>
          </a:xfrm>
          <a:prstGeom prst="roundRect">
            <a:avLst/>
          </a:prstGeom>
          <a:solidFill>
            <a:srgbClr val="B15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B15C2D"/>
                </a:solidFill>
              </a:ln>
              <a:solidFill>
                <a:srgbClr val="B15C2D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860032" y="3825044"/>
            <a:ext cx="288032" cy="1980220"/>
          </a:xfrm>
          <a:prstGeom prst="rect">
            <a:avLst/>
          </a:prstGeom>
          <a:solidFill>
            <a:srgbClr val="B15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66" y="3857052"/>
            <a:ext cx="2857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oup 28"/>
          <p:cNvGrpSpPr/>
          <p:nvPr userDrawn="1"/>
        </p:nvGrpSpPr>
        <p:grpSpPr>
          <a:xfrm>
            <a:off x="5544108" y="2345002"/>
            <a:ext cx="2088232" cy="1477770"/>
            <a:chOff x="5544108" y="2347274"/>
            <a:chExt cx="2088232" cy="1477770"/>
          </a:xfrm>
        </p:grpSpPr>
        <p:grpSp>
          <p:nvGrpSpPr>
            <p:cNvPr id="28" name="Group 27"/>
            <p:cNvGrpSpPr/>
            <p:nvPr userDrawn="1"/>
          </p:nvGrpSpPr>
          <p:grpSpPr>
            <a:xfrm>
              <a:off x="5544108" y="2347274"/>
              <a:ext cx="2088232" cy="1477770"/>
              <a:chOff x="5544108" y="2347274"/>
              <a:chExt cx="2088232" cy="1477770"/>
            </a:xfrm>
          </p:grpSpPr>
          <p:sp>
            <p:nvSpPr>
              <p:cNvPr id="24" name="Isosceles Triangle 23"/>
              <p:cNvSpPr/>
              <p:nvPr userDrawn="1"/>
            </p:nvSpPr>
            <p:spPr>
              <a:xfrm>
                <a:off x="6228184" y="3519010"/>
                <a:ext cx="720080" cy="30603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Rectangle 20"/>
              <p:cNvSpPr/>
              <p:nvPr userDrawn="1"/>
            </p:nvSpPr>
            <p:spPr>
              <a:xfrm>
                <a:off x="5544108" y="2347274"/>
                <a:ext cx="2088232" cy="12928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4431" y="2380739"/>
              <a:ext cx="2007585" cy="12259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1134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0" y="5949280"/>
            <a:ext cx="9144000" cy="972108"/>
          </a:xfrm>
          <a:prstGeom prst="roundRect">
            <a:avLst/>
          </a:prstGeom>
          <a:solidFill>
            <a:srgbClr val="B15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B15C2D"/>
                </a:solidFill>
              </a:ln>
              <a:solidFill>
                <a:srgbClr val="B15C2D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800581" y="620688"/>
            <a:ext cx="7542838" cy="5328592"/>
            <a:chOff x="5544108" y="2347274"/>
            <a:chExt cx="2088232" cy="1477770"/>
          </a:xfrm>
        </p:grpSpPr>
        <p:sp>
          <p:nvSpPr>
            <p:cNvPr id="10" name="Isosceles Triangle 9"/>
            <p:cNvSpPr/>
            <p:nvPr userDrawn="1"/>
          </p:nvSpPr>
          <p:spPr>
            <a:xfrm>
              <a:off x="6228184" y="3519010"/>
              <a:ext cx="720080" cy="30603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544108" y="2347274"/>
              <a:ext cx="2088232" cy="12928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828005" y="4221088"/>
            <a:ext cx="6075675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 userDrawn="1"/>
        </p:nvSpPr>
        <p:spPr>
          <a:xfrm>
            <a:off x="6877011" y="692696"/>
            <a:ext cx="1439739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347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48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pattFill prst="wdUpDiag">
            <a:fgClr>
              <a:srgbClr val="92D050"/>
            </a:fgClr>
            <a:bgClr>
              <a:srgbClr val="00B0F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0728"/>
            <a:ext cx="2830056" cy="1878702"/>
          </a:xfrm>
          <a:prstGeom prst="rect">
            <a:avLst/>
          </a:prstGeom>
          <a:ln w="88900" cap="sq" cmpd="thickThin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Rectangle 14"/>
          <p:cNvSpPr/>
          <p:nvPr userDrawn="1"/>
        </p:nvSpPr>
        <p:spPr>
          <a:xfrm>
            <a:off x="0" y="5373216"/>
            <a:ext cx="9144000" cy="14847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4860032" y="3825044"/>
            <a:ext cx="3456384" cy="360040"/>
          </a:xfrm>
          <a:prstGeom prst="roundRect">
            <a:avLst/>
          </a:prstGeom>
          <a:solidFill>
            <a:srgbClr val="B15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B15C2D"/>
                </a:solidFill>
              </a:ln>
              <a:solidFill>
                <a:srgbClr val="B15C2D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860032" y="3825044"/>
            <a:ext cx="288032" cy="1980220"/>
          </a:xfrm>
          <a:prstGeom prst="rect">
            <a:avLst/>
          </a:prstGeom>
          <a:solidFill>
            <a:srgbClr val="B15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666" y="3857052"/>
            <a:ext cx="2857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oup 28"/>
          <p:cNvGrpSpPr/>
          <p:nvPr userDrawn="1"/>
        </p:nvGrpSpPr>
        <p:grpSpPr>
          <a:xfrm>
            <a:off x="5544108" y="2345002"/>
            <a:ext cx="2088232" cy="1477770"/>
            <a:chOff x="5544108" y="2347274"/>
            <a:chExt cx="2088232" cy="1477770"/>
          </a:xfrm>
        </p:grpSpPr>
        <p:grpSp>
          <p:nvGrpSpPr>
            <p:cNvPr id="28" name="Group 27"/>
            <p:cNvGrpSpPr/>
            <p:nvPr userDrawn="1"/>
          </p:nvGrpSpPr>
          <p:grpSpPr>
            <a:xfrm>
              <a:off x="5544108" y="2347274"/>
              <a:ext cx="2088232" cy="1477770"/>
              <a:chOff x="5544108" y="2347274"/>
              <a:chExt cx="2088232" cy="1477770"/>
            </a:xfrm>
          </p:grpSpPr>
          <p:sp>
            <p:nvSpPr>
              <p:cNvPr id="24" name="Isosceles Triangle 23"/>
              <p:cNvSpPr/>
              <p:nvPr userDrawn="1"/>
            </p:nvSpPr>
            <p:spPr>
              <a:xfrm>
                <a:off x="6228184" y="3519010"/>
                <a:ext cx="720080" cy="30603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 userDrawn="1"/>
            </p:nvSpPr>
            <p:spPr>
              <a:xfrm>
                <a:off x="5544108" y="2347274"/>
                <a:ext cx="2088232" cy="12928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4431" y="2380739"/>
              <a:ext cx="2007585" cy="12259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6635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0" y="5949280"/>
            <a:ext cx="9144000" cy="972108"/>
          </a:xfrm>
          <a:prstGeom prst="roundRect">
            <a:avLst/>
          </a:prstGeom>
          <a:solidFill>
            <a:srgbClr val="B15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ln>
                <a:solidFill>
                  <a:srgbClr val="B15C2D"/>
                </a:solidFill>
              </a:ln>
              <a:solidFill>
                <a:srgbClr val="B15C2D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800581" y="620688"/>
            <a:ext cx="7542838" cy="5328592"/>
            <a:chOff x="5544108" y="2347274"/>
            <a:chExt cx="2088232" cy="1477770"/>
          </a:xfrm>
        </p:grpSpPr>
        <p:sp>
          <p:nvSpPr>
            <p:cNvPr id="10" name="Isosceles Triangle 9"/>
            <p:cNvSpPr/>
            <p:nvPr userDrawn="1"/>
          </p:nvSpPr>
          <p:spPr>
            <a:xfrm>
              <a:off x="6228184" y="3519010"/>
              <a:ext cx="720080" cy="30603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544108" y="2347274"/>
              <a:ext cx="2088232" cy="12928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6026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58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60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85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25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383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799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5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0" y="5949280"/>
            <a:ext cx="9144000" cy="972108"/>
          </a:xfrm>
          <a:prstGeom prst="roundRect">
            <a:avLst/>
          </a:prstGeom>
          <a:solidFill>
            <a:srgbClr val="B15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n>
                <a:solidFill>
                  <a:srgbClr val="B15C2D"/>
                </a:solidFill>
              </a:ln>
              <a:solidFill>
                <a:srgbClr val="B15C2D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800581" y="620688"/>
            <a:ext cx="7542838" cy="5328592"/>
            <a:chOff x="5544108" y="2347274"/>
            <a:chExt cx="2088232" cy="1477770"/>
          </a:xfrm>
        </p:grpSpPr>
        <p:sp>
          <p:nvSpPr>
            <p:cNvPr id="10" name="Isosceles Triangle 9"/>
            <p:cNvSpPr/>
            <p:nvPr userDrawn="1"/>
          </p:nvSpPr>
          <p:spPr>
            <a:xfrm>
              <a:off x="6228184" y="3519010"/>
              <a:ext cx="720080" cy="30603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544108" y="2347274"/>
              <a:ext cx="2088232" cy="12928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828005" y="4221088"/>
            <a:ext cx="6696323" cy="10081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264054" y="620688"/>
            <a:ext cx="1079365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Chat: </a:t>
            </a: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Pero</a:t>
            </a:r>
          </a:p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Ljubo</a:t>
            </a:r>
          </a:p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Zvonko</a:t>
            </a:r>
            <a:r>
              <a:rPr lang="hr-HR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Zaobljeni pravokutnik 1"/>
          <p:cNvSpPr/>
          <p:nvPr userDrawn="1"/>
        </p:nvSpPr>
        <p:spPr>
          <a:xfrm>
            <a:off x="6084168" y="4581128"/>
            <a:ext cx="1003766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Send</a:t>
            </a:r>
            <a:endParaRPr lang="hr-HR" dirty="0"/>
          </a:p>
        </p:txBody>
      </p:sp>
      <p:sp>
        <p:nvSpPr>
          <p:cNvPr id="3" name="Elipsa 2"/>
          <p:cNvSpPr/>
          <p:nvPr userDrawn="1"/>
        </p:nvSpPr>
        <p:spPr>
          <a:xfrm>
            <a:off x="8100392" y="1381375"/>
            <a:ext cx="72008" cy="7200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pSp>
        <p:nvGrpSpPr>
          <p:cNvPr id="6" name="Grupa 5"/>
          <p:cNvGrpSpPr/>
          <p:nvPr userDrawn="1"/>
        </p:nvGrpSpPr>
        <p:grpSpPr>
          <a:xfrm>
            <a:off x="8117307" y="1628800"/>
            <a:ext cx="110185" cy="144016"/>
            <a:chOff x="5652120" y="836712"/>
            <a:chExt cx="432048" cy="648072"/>
          </a:xfrm>
        </p:grpSpPr>
        <p:sp>
          <p:nvSpPr>
            <p:cNvPr id="4" name="Pravokutnik 3"/>
            <p:cNvSpPr/>
            <p:nvPr userDrawn="1"/>
          </p:nvSpPr>
          <p:spPr>
            <a:xfrm>
              <a:off x="5652120" y="836712"/>
              <a:ext cx="432048" cy="64807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5" name="Pravokutnik 4"/>
            <p:cNvSpPr/>
            <p:nvPr userDrawn="1"/>
          </p:nvSpPr>
          <p:spPr>
            <a:xfrm>
              <a:off x="5652120" y="1160748"/>
              <a:ext cx="432048" cy="32403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13" name="Grupa 12"/>
          <p:cNvGrpSpPr/>
          <p:nvPr userDrawn="1"/>
        </p:nvGrpSpPr>
        <p:grpSpPr>
          <a:xfrm>
            <a:off x="8188316" y="1902054"/>
            <a:ext cx="110185" cy="144016"/>
            <a:chOff x="5652120" y="836712"/>
            <a:chExt cx="432048" cy="648072"/>
          </a:xfrm>
        </p:grpSpPr>
        <p:sp>
          <p:nvSpPr>
            <p:cNvPr id="14" name="Pravokutnik 13"/>
            <p:cNvSpPr/>
            <p:nvPr userDrawn="1"/>
          </p:nvSpPr>
          <p:spPr>
            <a:xfrm>
              <a:off x="5652120" y="836712"/>
              <a:ext cx="432048" cy="648072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5" name="Pravokutnik 14"/>
            <p:cNvSpPr/>
            <p:nvPr userDrawn="1"/>
          </p:nvSpPr>
          <p:spPr>
            <a:xfrm>
              <a:off x="5652120" y="1160748"/>
              <a:ext cx="432048" cy="32403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2903690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F31571-8C00-46CC-8E26-FD133C0DB02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978BA7-3592-45CC-AAFE-9E406544E3C9}" type="datetimeFigureOut">
              <a:rPr lang="hr-HR" smtClean="0"/>
              <a:t>9.2.2015.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50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78BA7-3592-45CC-AAFE-9E406544E3C9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9.2.2015.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1571-8C00-46CC-8E26-FD133C0DB02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3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24sata.hr/pametnakuna/poznajete-li-osnovna-pravila-sigurnosti-na-internetu-286566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5" Type="http://schemas.openxmlformats.org/officeDocument/2006/relationships/slide" Target="slide3.xml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Relationship Id="rId5" Type="http://schemas.openxmlformats.org/officeDocument/2006/relationships/slide" Target="slide2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slide" Target="slide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10.jpg"/><Relationship Id="rId7" Type="http://schemas.openxmlformats.org/officeDocument/2006/relationships/image" Target="../media/image12.jpg"/><Relationship Id="rId2" Type="http://schemas.openxmlformats.org/officeDocument/2006/relationships/slide" Target="slide8.xml"/><Relationship Id="rId1" Type="http://schemas.openxmlformats.org/officeDocument/2006/relationships/slideLayout" Target="../slideLayouts/slideLayout16.xml"/><Relationship Id="rId6" Type="http://schemas.openxmlformats.org/officeDocument/2006/relationships/slide" Target="slide10.xml"/><Relationship Id="rId5" Type="http://schemas.openxmlformats.org/officeDocument/2006/relationships/image" Target="../media/image11.jpeg"/><Relationship Id="rId10" Type="http://schemas.openxmlformats.org/officeDocument/2006/relationships/image" Target="../media/image13.png"/><Relationship Id="rId4" Type="http://schemas.openxmlformats.org/officeDocument/2006/relationships/slide" Target="slide9.xml"/><Relationship Id="rId9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  <a:shade val="100000"/>
                <a:satMod val="100000"/>
                <a:lumMod val="110000"/>
              </a:schemeClr>
            </a:gs>
            <a:gs pos="83000">
              <a:schemeClr val="bg1">
                <a:shade val="75000"/>
                <a:satMod val="200000"/>
              </a:schemeClr>
            </a:gs>
            <a:gs pos="100000">
              <a:schemeClr val="bg1">
                <a:shade val="90000"/>
                <a:satMod val="20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630386">
            <a:off x="3933884" y="1043900"/>
            <a:ext cx="4838036" cy="2133600"/>
          </a:xfrm>
        </p:spPr>
        <p:txBody>
          <a:bodyPr>
            <a:prstTxWarp prst="textArchDown">
              <a:avLst/>
            </a:prstTxWarp>
          </a:bodyPr>
          <a:lstStyle/>
          <a:p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SIGURNOST NA INTERNETU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Pentagon 2">
            <a:hlinkClick r:id="rId3" action="ppaction://hlinksldjump"/>
          </p:cNvPr>
          <p:cNvSpPr/>
          <p:nvPr/>
        </p:nvSpPr>
        <p:spPr>
          <a:xfrm>
            <a:off x="5652120" y="4653136"/>
            <a:ext cx="2088232" cy="648072"/>
          </a:xfrm>
          <a:prstGeom prst="homePlate">
            <a:avLst/>
          </a:prstGeom>
          <a:solidFill>
            <a:schemeClr val="tx1">
              <a:alpha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Počni kviz</a:t>
            </a:r>
            <a:endParaRPr lang="hr-H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5436096" y="5661248"/>
            <a:ext cx="3096344" cy="648072"/>
          </a:xfrm>
          <a:prstGeom prst="homePlate">
            <a:avLst/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  <a:hlinkClick r:id="rId4"/>
              </a:rPr>
              <a:t>Više o sigurnosti na internetu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340768"/>
            <a:ext cx="481381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IME: MARTINA</a:t>
            </a:r>
          </a:p>
          <a:p>
            <a:r>
              <a:rPr lang="hr-HR" dirty="0" smtClean="0"/>
              <a:t>PREZIME: LONČAREVIĆ</a:t>
            </a:r>
          </a:p>
          <a:p>
            <a:r>
              <a:rPr lang="hr-HR" dirty="0" smtClean="0"/>
              <a:t>DATUM ROĐENJA: 29.8.2000.g.</a:t>
            </a:r>
          </a:p>
          <a:p>
            <a:r>
              <a:rPr lang="hr-HR" dirty="0" smtClean="0"/>
              <a:t>BROJ MOBITELA: 0927895437</a:t>
            </a:r>
          </a:p>
          <a:p>
            <a:r>
              <a:rPr lang="hr-HR" dirty="0" smtClean="0"/>
              <a:t>MJESTO STANOVANJA: ZAGREB</a:t>
            </a:r>
          </a:p>
          <a:p>
            <a:r>
              <a:rPr lang="hr-HR" dirty="0" smtClean="0"/>
              <a:t>ADRESA STANOVANJA: ULICA ANTE STARČEVIĆA 3</a:t>
            </a:r>
          </a:p>
          <a:p>
            <a:r>
              <a:rPr lang="hr-HR" dirty="0" smtClean="0"/>
              <a:t>ŠKOLA: OŠ TITUŠA BREZOVAČKOG</a:t>
            </a:r>
          </a:p>
          <a:p>
            <a:r>
              <a:rPr lang="hr-HR" dirty="0" smtClean="0"/>
              <a:t>RAZRED: 8.a</a:t>
            </a:r>
          </a:p>
          <a:p>
            <a:endParaRPr lang="hr-HR" dirty="0"/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6480212" y="5877272"/>
            <a:ext cx="504056" cy="504056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2900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19672" y="1406894"/>
            <a:ext cx="6048672" cy="2814194"/>
            <a:chOff x="1619672" y="1406894"/>
            <a:chExt cx="6048672" cy="2814194"/>
          </a:xfrm>
        </p:grpSpPr>
        <p:sp>
          <p:nvSpPr>
            <p:cNvPr id="2" name="Rounded Rectangle 1"/>
            <p:cNvSpPr/>
            <p:nvPr/>
          </p:nvSpPr>
          <p:spPr>
            <a:xfrm>
              <a:off x="1619672" y="1406894"/>
              <a:ext cx="6048672" cy="2814194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sz="3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r-HR" sz="3200" dirty="0" smtClean="0">
                  <a:latin typeface="Times New Roman" pitchFamily="18" charset="0"/>
                  <a:cs typeface="Times New Roman" pitchFamily="18" charset="0"/>
                </a:rPr>
                <a:t>BRAVO</a:t>
              </a:r>
            </a:p>
            <a:p>
              <a:pPr algn="ctr"/>
              <a:endParaRPr lang="hr-HR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r-HR" dirty="0" smtClean="0">
                  <a:latin typeface="Times New Roman" pitchFamily="18" charset="0"/>
                  <a:cs typeface="Times New Roman" pitchFamily="18" charset="0"/>
                </a:rPr>
                <a:t>NA DRUŠTVENIM MREŽAMA SE NE SMIJU OTKRIVATI TAKVI PODATCI JER BI IH NETKO MOGAO ZLOUPORABITI</a:t>
              </a:r>
              <a:r>
                <a:rPr lang="hr-HR" dirty="0" smtClean="0"/>
                <a:t>.</a:t>
              </a:r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/>
            </a:p>
          </p:txBody>
        </p:sp>
        <p:sp>
          <p:nvSpPr>
            <p:cNvPr id="3" name="Action Button: Forward or Next 2">
              <a:hlinkClick r:id="rId3" action="ppaction://hlinksldjump" highlightClick="1"/>
            </p:cNvPr>
            <p:cNvSpPr/>
            <p:nvPr/>
          </p:nvSpPr>
          <p:spPr>
            <a:xfrm>
              <a:off x="6084168" y="3645024"/>
              <a:ext cx="504056" cy="432048"/>
            </a:xfrm>
            <a:prstGeom prst="actionButtonForwardNex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631507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1331640" y="1412776"/>
            <a:ext cx="6408712" cy="3024336"/>
            <a:chOff x="1331640" y="1412776"/>
            <a:chExt cx="6408712" cy="3024336"/>
          </a:xfrm>
        </p:grpSpPr>
        <p:sp>
          <p:nvSpPr>
            <p:cNvPr id="2" name="Rounded Rectangle 1"/>
            <p:cNvSpPr/>
            <p:nvPr/>
          </p:nvSpPr>
          <p:spPr>
            <a:xfrm>
              <a:off x="1331640" y="1412776"/>
              <a:ext cx="6408712" cy="302433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2400" dirty="0" smtClean="0">
                  <a:latin typeface="Times New Roman" pitchFamily="18" charset="0"/>
                  <a:cs typeface="Times New Roman" pitchFamily="18" charset="0"/>
                </a:rPr>
                <a:t>NA DRUŠTVENIM MREŽAMA SE TAKVI PODATCI NE SMIJU OTKRIVATI JER BI IH NETKO MOGAO ZLOUPORABITI. ZATO NIKAD DOSTA OPREZA.</a:t>
              </a:r>
              <a:endParaRPr lang="hr-HR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3723873"/>
              <a:ext cx="615950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13361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971600" y="908720"/>
            <a:ext cx="5783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Bok! Hoćemo li se naći danas popodne, daj mi svoju adresu.</a:t>
            </a:r>
            <a:endParaRPr lang="hr-HR" dirty="0"/>
          </a:p>
        </p:txBody>
      </p:sp>
      <p:sp>
        <p:nvSpPr>
          <p:cNvPr id="3" name="Zaobljeni pravokutni oblačić 2"/>
          <p:cNvSpPr/>
          <p:nvPr/>
        </p:nvSpPr>
        <p:spPr>
          <a:xfrm>
            <a:off x="1979712" y="1772816"/>
            <a:ext cx="3312368" cy="2016224"/>
          </a:xfrm>
          <a:prstGeom prst="wedgeRoundRectCallout">
            <a:avLst>
              <a:gd name="adj1" fmla="val -40217"/>
              <a:gd name="adj2" fmla="val -671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Kao što vidite Zlatko je dobio poruku od svog anonimnog „prijatelja”.</a:t>
            </a:r>
            <a:endParaRPr lang="hr-HR" dirty="0"/>
          </a:p>
        </p:txBody>
      </p:sp>
      <p:sp>
        <p:nvSpPr>
          <p:cNvPr id="4" name="Peterokut 3">
            <a:hlinkClick r:id="rId2" action="ppaction://hlinksldjump"/>
          </p:cNvPr>
          <p:cNvSpPr/>
          <p:nvPr/>
        </p:nvSpPr>
        <p:spPr>
          <a:xfrm>
            <a:off x="3863289" y="3284984"/>
            <a:ext cx="1068751" cy="360040"/>
          </a:xfrm>
          <a:prstGeom prst="homePlate">
            <a:avLst/>
          </a:prstGeom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 prst="cross"/>
            <a:contourClr>
              <a:schemeClr val="accent1">
                <a:shade val="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Dalje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401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971600" y="908720"/>
            <a:ext cx="5783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Bok! Hoćemo li se naći danas popodne, daj mi svoju adresu.</a:t>
            </a:r>
            <a:endParaRPr lang="hr-HR" dirty="0"/>
          </a:p>
        </p:txBody>
      </p:sp>
      <p:sp>
        <p:nvSpPr>
          <p:cNvPr id="3" name="Zaobljeni pravokutnik 2"/>
          <p:cNvSpPr/>
          <p:nvPr/>
        </p:nvSpPr>
        <p:spPr>
          <a:xfrm>
            <a:off x="827584" y="188640"/>
            <a:ext cx="2880320" cy="904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Što bi Zlatko trebao učiniti?</a:t>
            </a:r>
            <a:endParaRPr lang="hr-HR" dirty="0"/>
          </a:p>
        </p:txBody>
      </p:sp>
      <p:sp>
        <p:nvSpPr>
          <p:cNvPr id="4" name="Zaobljeni pravokutnik 3">
            <a:hlinkClick r:id="rId2" action="ppaction://hlinksldjump"/>
          </p:cNvPr>
          <p:cNvSpPr/>
          <p:nvPr/>
        </p:nvSpPr>
        <p:spPr>
          <a:xfrm>
            <a:off x="2915816" y="1278052"/>
            <a:ext cx="2520280" cy="8548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Morao bi mu dati svoju adresu</a:t>
            </a:r>
            <a:endParaRPr lang="hr-HR" dirty="0"/>
          </a:p>
        </p:txBody>
      </p:sp>
      <p:sp>
        <p:nvSpPr>
          <p:cNvPr id="5" name="Zaobljeni pravokutnik 4">
            <a:hlinkClick r:id="rId3" action="ppaction://hlinksldjump"/>
          </p:cNvPr>
          <p:cNvSpPr/>
          <p:nvPr/>
        </p:nvSpPr>
        <p:spPr>
          <a:xfrm>
            <a:off x="2915816" y="2285256"/>
            <a:ext cx="2520280" cy="8548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Trebao bi ga prvo pitat kako se zove,pa onda mu dati adresu</a:t>
            </a:r>
            <a:endParaRPr lang="hr-HR" dirty="0"/>
          </a:p>
        </p:txBody>
      </p:sp>
      <p:sp>
        <p:nvSpPr>
          <p:cNvPr id="6" name="Zaobljeni pravokutnik 5">
            <a:hlinkClick r:id="rId4" action="ppaction://hlinksldjump"/>
          </p:cNvPr>
          <p:cNvSpPr/>
          <p:nvPr/>
        </p:nvSpPr>
        <p:spPr>
          <a:xfrm>
            <a:off x="2915816" y="3330768"/>
            <a:ext cx="2520280" cy="8548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Trebao bi pozvati roditelje kako bi ga savjetovali što da učini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872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971600" y="908720"/>
            <a:ext cx="5783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Bok! Hoćemo li se naći danas popodne, daj mi svoju adresu.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1043608" y="1556792"/>
            <a:ext cx="433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Jarušica 28a, drago mi je što ćemo se vidjeti.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1421100" y="1585499"/>
            <a:ext cx="5385218" cy="4037556"/>
            <a:chOff x="1421100" y="1585499"/>
            <a:chExt cx="5385218" cy="4037556"/>
          </a:xfrm>
        </p:grpSpPr>
        <p:sp>
          <p:nvSpPr>
            <p:cNvPr id="4" name="Zaobljeni pravokutnik 3"/>
            <p:cNvSpPr/>
            <p:nvPr/>
          </p:nvSpPr>
          <p:spPr>
            <a:xfrm>
              <a:off x="1421100" y="1585499"/>
              <a:ext cx="5385218" cy="40375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sz="3600" dirty="0" smtClean="0"/>
            </a:p>
            <a:p>
              <a:pPr algn="ctr"/>
              <a:r>
                <a:rPr lang="hr-HR" sz="3600" dirty="0" smtClean="0"/>
                <a:t>NETOČNO!</a:t>
              </a:r>
              <a:endParaRPr lang="hr-HR" sz="3600" dirty="0"/>
            </a:p>
            <a:p>
              <a:pPr algn="ctr"/>
              <a:endParaRPr lang="hr-HR" dirty="0" smtClean="0"/>
            </a:p>
            <a:p>
              <a:pPr algn="ctr"/>
              <a:r>
                <a:rPr lang="hr-HR" dirty="0" smtClean="0"/>
                <a:t>Promisli ponovno bi li trebali dati svoju adresu stanovanja.</a:t>
              </a:r>
            </a:p>
            <a:p>
              <a:pPr algn="ctr"/>
              <a:r>
                <a:rPr lang="hr-HR" dirty="0" smtClean="0"/>
                <a:t>Drugi put odaberi ono što je sigurnije.</a:t>
              </a:r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/>
            </a:p>
          </p:txBody>
        </p:sp>
        <p:sp>
          <p:nvSpPr>
            <p:cNvPr id="6" name="Akcijski gumb: Naprijed ili dalje 5">
              <a:hlinkClick r:id="rId2" action="ppaction://hlinksldjump" highlightClick="1"/>
            </p:cNvPr>
            <p:cNvSpPr/>
            <p:nvPr/>
          </p:nvSpPr>
          <p:spPr>
            <a:xfrm>
              <a:off x="5004048" y="4800430"/>
              <a:ext cx="576064" cy="504056"/>
            </a:xfrm>
            <a:prstGeom prst="actionButtonForwardNex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73045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971600" y="908720"/>
            <a:ext cx="5783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Bok! Hoćemo li se naći danas popodne, daj mi svoju adresu.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971600" y="1311786"/>
            <a:ext cx="173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 kako se zoveš?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952823" y="1681118"/>
            <a:ext cx="13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Petar Kovina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971600" y="2050450"/>
            <a:ext cx="5223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Ok , stanujem u Jarušici broj 28a, vidimo se popodne. </a:t>
            </a:r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1385791" y="1792414"/>
            <a:ext cx="5385218" cy="4037556"/>
            <a:chOff x="1385791" y="1792414"/>
            <a:chExt cx="5385218" cy="4037556"/>
          </a:xfrm>
        </p:grpSpPr>
        <p:sp>
          <p:nvSpPr>
            <p:cNvPr id="7" name="Zaobljeni pravokutnik 6"/>
            <p:cNvSpPr/>
            <p:nvPr/>
          </p:nvSpPr>
          <p:spPr>
            <a:xfrm>
              <a:off x="1385791" y="1792414"/>
              <a:ext cx="5385218" cy="40375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sz="3600" dirty="0" smtClean="0"/>
            </a:p>
            <a:p>
              <a:pPr algn="ctr"/>
              <a:r>
                <a:rPr lang="hr-HR" sz="3600" dirty="0" smtClean="0"/>
                <a:t>NETOČNO!</a:t>
              </a:r>
              <a:endParaRPr lang="hr-HR" sz="3600" dirty="0"/>
            </a:p>
            <a:p>
              <a:pPr algn="ctr"/>
              <a:endParaRPr lang="hr-HR" dirty="0" smtClean="0"/>
            </a:p>
            <a:p>
              <a:pPr algn="ctr"/>
              <a:r>
                <a:rPr lang="hr-HR" dirty="0" smtClean="0"/>
                <a:t>Promisli ponovno bi li trebali dati svoju adresu stanovanja.</a:t>
              </a:r>
            </a:p>
            <a:p>
              <a:pPr algn="ctr"/>
              <a:r>
                <a:rPr lang="hr-HR" dirty="0" smtClean="0"/>
                <a:t>Drugi put odaberi ono što je sigurnije.</a:t>
              </a:r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4941168"/>
              <a:ext cx="682625" cy="615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800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971600" y="908720"/>
            <a:ext cx="5783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Bok! Hoćemo li se naći danas popodne, daj mi svoju adresu.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967831" y="1395102"/>
            <a:ext cx="5647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Oprosti, ali nepoznajem te pa ti nemogu dati svoju adresu.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1385791" y="1792414"/>
            <a:ext cx="5385218" cy="4037556"/>
            <a:chOff x="1385791" y="1792414"/>
            <a:chExt cx="5385218" cy="4037556"/>
          </a:xfrm>
        </p:grpSpPr>
        <p:sp>
          <p:nvSpPr>
            <p:cNvPr id="4" name="Zaobljeni pravokutnik 3"/>
            <p:cNvSpPr/>
            <p:nvPr/>
          </p:nvSpPr>
          <p:spPr>
            <a:xfrm>
              <a:off x="1385791" y="1792414"/>
              <a:ext cx="5385218" cy="40375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r>
                <a:rPr lang="hr-HR" sz="5400" dirty="0" smtClean="0"/>
                <a:t>BRAVO!</a:t>
              </a:r>
              <a:endParaRPr lang="hr-HR" sz="5400" dirty="0"/>
            </a:p>
            <a:p>
              <a:pPr algn="ctr"/>
              <a:endParaRPr lang="hr-HR" dirty="0" smtClean="0"/>
            </a:p>
            <a:p>
              <a:pPr algn="ctr"/>
              <a:r>
                <a:rPr lang="hr-HR" dirty="0" smtClean="0"/>
                <a:t>Shvatio si da ne smijemo davati adresu stanovanja drugima jer to može biti opasno!</a:t>
              </a:r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 smtClean="0"/>
            </a:p>
            <a:p>
              <a:pPr algn="ctr"/>
              <a:endParaRPr lang="hr-HR" dirty="0"/>
            </a:p>
            <a:p>
              <a:pPr algn="ctr"/>
              <a:endParaRPr lang="hr-HR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4869160"/>
              <a:ext cx="682625" cy="615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22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20888"/>
            <a:ext cx="1603375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2411760" y="620688"/>
            <a:ext cx="2952328" cy="1800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Luka i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atej su u sobi i razgovaraju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Pentagon 3">
            <a:hlinkClick r:id="rId3" action="ppaction://hlinksldjump"/>
          </p:cNvPr>
          <p:cNvSpPr/>
          <p:nvPr/>
        </p:nvSpPr>
        <p:spPr>
          <a:xfrm>
            <a:off x="4283968" y="1988840"/>
            <a:ext cx="864096" cy="36004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Dalje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946" y="2424063"/>
            <a:ext cx="1622425" cy="362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989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8880"/>
            <a:ext cx="1622425" cy="362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1603375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580112" y="0"/>
            <a:ext cx="3024336" cy="2348880"/>
          </a:xfrm>
          <a:prstGeom prst="wedgeRoundRectCallout">
            <a:avLst>
              <a:gd name="adj1" fmla="val 10122"/>
              <a:gd name="adj2" fmla="val 68547"/>
              <a:gd name="adj3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Znaš li što mi se danas dogodilo?</a:t>
            </a:r>
          </a:p>
          <a:p>
            <a:pPr algn="ctr"/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Danas me je neki čovjek preko Facebooka pitao hoćemo li se nać. Što misliš trebam li ići?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323798" y="90802"/>
            <a:ext cx="3024336" cy="2258077"/>
          </a:xfrm>
          <a:prstGeom prst="wedgeRoundRectCallout">
            <a:avLst>
              <a:gd name="adj1" fmla="val -8595"/>
              <a:gd name="adj2" fmla="val 67539"/>
              <a:gd name="adj3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Ne što ti se dogodilo?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812360" y="1916832"/>
            <a:ext cx="360040" cy="360039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2895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761210" y="2350755"/>
            <a:ext cx="1526201" cy="4130892"/>
            <a:chOff x="1085457" y="2274359"/>
            <a:chExt cx="1443885" cy="3794846"/>
          </a:xfrm>
        </p:grpSpPr>
        <p:sp>
          <p:nvSpPr>
            <p:cNvPr id="3" name="Rounded Rectangle 24"/>
            <p:cNvSpPr/>
            <p:nvPr/>
          </p:nvSpPr>
          <p:spPr>
            <a:xfrm>
              <a:off x="1625301" y="3326439"/>
              <a:ext cx="364198" cy="320622"/>
            </a:xfrm>
            <a:prstGeom prst="roundRect">
              <a:avLst/>
            </a:prstGeom>
            <a:solidFill>
              <a:srgbClr val="FF8F8F"/>
            </a:solidFill>
            <a:ln>
              <a:solidFill>
                <a:srgbClr val="FF8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1085457" y="2274359"/>
              <a:ext cx="1443885" cy="3794846"/>
              <a:chOff x="1078746" y="2238822"/>
              <a:chExt cx="1443885" cy="3794846"/>
            </a:xfrm>
          </p:grpSpPr>
          <p:sp>
            <p:nvSpPr>
              <p:cNvPr id="5" name="Srce 4"/>
              <p:cNvSpPr/>
              <p:nvPr/>
            </p:nvSpPr>
            <p:spPr>
              <a:xfrm rot="10800000">
                <a:off x="1361816" y="2238822"/>
                <a:ext cx="845466" cy="854964"/>
              </a:xfrm>
              <a:prstGeom prst="heart">
                <a:avLst/>
              </a:prstGeom>
              <a:solidFill>
                <a:srgbClr val="99663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grpSp>
            <p:nvGrpSpPr>
              <p:cNvPr id="6" name="Grupa 5"/>
              <p:cNvGrpSpPr/>
              <p:nvPr/>
            </p:nvGrpSpPr>
            <p:grpSpPr>
              <a:xfrm>
                <a:off x="1078746" y="2562746"/>
                <a:ext cx="1443885" cy="3470922"/>
                <a:chOff x="1030441" y="2788584"/>
                <a:chExt cx="1443885" cy="3470922"/>
              </a:xfrm>
            </p:grpSpPr>
            <p:sp>
              <p:nvSpPr>
                <p:cNvPr id="7" name="Rounded Rectangle 31"/>
                <p:cNvSpPr/>
                <p:nvPr/>
              </p:nvSpPr>
              <p:spPr>
                <a:xfrm>
                  <a:off x="1255171" y="4963362"/>
                  <a:ext cx="448270" cy="1296144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 dirty="0"/>
                </a:p>
              </p:txBody>
            </p:sp>
            <p:sp>
              <p:nvSpPr>
                <p:cNvPr id="8" name="Rounded Rectangle 31"/>
                <p:cNvSpPr/>
                <p:nvPr/>
              </p:nvSpPr>
              <p:spPr>
                <a:xfrm>
                  <a:off x="1752384" y="4963362"/>
                  <a:ext cx="448270" cy="1296144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 dirty="0"/>
                </a:p>
              </p:txBody>
            </p:sp>
            <p:grpSp>
              <p:nvGrpSpPr>
                <p:cNvPr id="9" name="Grupa 8"/>
                <p:cNvGrpSpPr/>
                <p:nvPr/>
              </p:nvGrpSpPr>
              <p:grpSpPr>
                <a:xfrm>
                  <a:off x="1030441" y="2788584"/>
                  <a:ext cx="1443885" cy="2261912"/>
                  <a:chOff x="1030441" y="2788584"/>
                  <a:chExt cx="1443885" cy="2261912"/>
                </a:xfrm>
              </p:grpSpPr>
              <p:grpSp>
                <p:nvGrpSpPr>
                  <p:cNvPr id="10" name="Grupa 9"/>
                  <p:cNvGrpSpPr/>
                  <p:nvPr/>
                </p:nvGrpSpPr>
                <p:grpSpPr>
                  <a:xfrm>
                    <a:off x="1030441" y="2788584"/>
                    <a:ext cx="1443885" cy="2261912"/>
                    <a:chOff x="661839" y="2892354"/>
                    <a:chExt cx="1443885" cy="2261912"/>
                  </a:xfrm>
                </p:grpSpPr>
                <p:sp>
                  <p:nvSpPr>
                    <p:cNvPr id="12" name="Rounded Rectangle 35"/>
                    <p:cNvSpPr/>
                    <p:nvPr/>
                  </p:nvSpPr>
                  <p:spPr>
                    <a:xfrm rot="11263031" flipV="1">
                      <a:off x="661839" y="3906310"/>
                      <a:ext cx="288032" cy="1245419"/>
                    </a:xfrm>
                    <a:prstGeom prst="round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3" name="Rounded Rectangle 29"/>
                    <p:cNvSpPr/>
                    <p:nvPr/>
                  </p:nvSpPr>
                  <p:spPr>
                    <a:xfrm rot="21136969">
                      <a:off x="1817692" y="3906310"/>
                      <a:ext cx="288032" cy="1245419"/>
                    </a:xfrm>
                    <a:prstGeom prst="round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4" name="Oval 12"/>
                    <p:cNvSpPr/>
                    <p:nvPr/>
                  </p:nvSpPr>
                  <p:spPr>
                    <a:xfrm>
                      <a:off x="899592" y="2892354"/>
                      <a:ext cx="936104" cy="864096"/>
                    </a:xfrm>
                    <a:prstGeom prst="ellipse">
                      <a:avLst/>
                    </a:prstGeom>
                    <a:solidFill>
                      <a:srgbClr val="FF8F8F"/>
                    </a:solidFill>
                    <a:ln>
                      <a:solidFill>
                        <a:srgbClr val="FF8F8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5" name="Arc 16"/>
                    <p:cNvSpPr/>
                    <p:nvPr/>
                  </p:nvSpPr>
                  <p:spPr>
                    <a:xfrm rot="7793522">
                      <a:off x="1145544" y="3143868"/>
                      <a:ext cx="444198" cy="503131"/>
                    </a:xfrm>
                    <a:prstGeom prst="arc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6" name="Oval 17"/>
                    <p:cNvSpPr/>
                    <p:nvPr/>
                  </p:nvSpPr>
                  <p:spPr>
                    <a:xfrm>
                      <a:off x="1149106" y="3257186"/>
                      <a:ext cx="155437" cy="13149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7" name="Oval 21"/>
                    <p:cNvSpPr/>
                    <p:nvPr/>
                  </p:nvSpPr>
                  <p:spPr>
                    <a:xfrm>
                      <a:off x="1467499" y="3258657"/>
                      <a:ext cx="155437" cy="13149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8" name="Oval 22"/>
                    <p:cNvSpPr/>
                    <p:nvPr/>
                  </p:nvSpPr>
                  <p:spPr>
                    <a:xfrm>
                      <a:off x="1515004" y="3300071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9" name="Oval 23"/>
                    <p:cNvSpPr/>
                    <p:nvPr/>
                  </p:nvSpPr>
                  <p:spPr>
                    <a:xfrm>
                      <a:off x="1208394" y="3301662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20" name="Rounded Rectangle 25"/>
                    <p:cNvSpPr/>
                    <p:nvPr/>
                  </p:nvSpPr>
                  <p:spPr>
                    <a:xfrm>
                      <a:off x="773576" y="3858122"/>
                      <a:ext cx="1188132" cy="1296144"/>
                    </a:xfrm>
                    <a:prstGeom prst="round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</p:grpSp>
              <p:pic>
                <p:nvPicPr>
                  <p:cNvPr id="11" name="Slika 10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93710" y="3857715"/>
                    <a:ext cx="867341" cy="1192781"/>
                  </a:xfrm>
                  <a:prstGeom prst="rect">
                    <a:avLst/>
                  </a:prstGeom>
                  <a:ln>
                    <a:noFill/>
                  </a:ln>
                  <a:effectLst>
                    <a:softEdge rad="112500"/>
                  </a:effectLst>
                </p:spPr>
              </p:pic>
            </p:grpSp>
          </p:grpSp>
        </p:grpSp>
      </p:grpSp>
      <p:grpSp>
        <p:nvGrpSpPr>
          <p:cNvPr id="21" name="Grupa 20"/>
          <p:cNvGrpSpPr/>
          <p:nvPr/>
        </p:nvGrpSpPr>
        <p:grpSpPr>
          <a:xfrm>
            <a:off x="3194452" y="2881641"/>
            <a:ext cx="1406356" cy="3720326"/>
            <a:chOff x="663240" y="2794476"/>
            <a:chExt cx="1443885" cy="3608333"/>
          </a:xfrm>
        </p:grpSpPr>
        <p:sp>
          <p:nvSpPr>
            <p:cNvPr id="22" name="Rounded Rectangle 31"/>
            <p:cNvSpPr/>
            <p:nvPr/>
          </p:nvSpPr>
          <p:spPr>
            <a:xfrm>
              <a:off x="1398801" y="5085184"/>
              <a:ext cx="448270" cy="129614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362" y="5085184"/>
              <a:ext cx="463550" cy="1317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Rounded Rectangle 24"/>
            <p:cNvSpPr/>
            <p:nvPr/>
          </p:nvSpPr>
          <p:spPr>
            <a:xfrm>
              <a:off x="1185545" y="3663159"/>
              <a:ext cx="364198" cy="320622"/>
            </a:xfrm>
            <a:prstGeom prst="roundRect">
              <a:avLst/>
            </a:prstGeom>
            <a:solidFill>
              <a:srgbClr val="FF8F8F"/>
            </a:solidFill>
            <a:ln>
              <a:solidFill>
                <a:srgbClr val="FF8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25" name="Grupa 24"/>
            <p:cNvGrpSpPr/>
            <p:nvPr/>
          </p:nvGrpSpPr>
          <p:grpSpPr>
            <a:xfrm>
              <a:off x="663240" y="2794476"/>
              <a:ext cx="1443885" cy="2378610"/>
              <a:chOff x="661839" y="2775656"/>
              <a:chExt cx="1443885" cy="2378610"/>
            </a:xfrm>
          </p:grpSpPr>
          <p:sp>
            <p:nvSpPr>
              <p:cNvPr id="26" name="Oval 12"/>
              <p:cNvSpPr/>
              <p:nvPr/>
            </p:nvSpPr>
            <p:spPr>
              <a:xfrm>
                <a:off x="899592" y="2892354"/>
                <a:ext cx="936104" cy="864096"/>
              </a:xfrm>
              <a:prstGeom prst="ellipse">
                <a:avLst/>
              </a:prstGeom>
              <a:solidFill>
                <a:srgbClr val="FF8F8F"/>
              </a:solidFill>
              <a:ln>
                <a:solidFill>
                  <a:srgbClr val="FF8F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27" name="Arc 16"/>
              <p:cNvSpPr/>
              <p:nvPr/>
            </p:nvSpPr>
            <p:spPr>
              <a:xfrm rot="7793522">
                <a:off x="1145544" y="3143868"/>
                <a:ext cx="444198" cy="503131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28" name="Oval 17"/>
              <p:cNvSpPr/>
              <p:nvPr/>
            </p:nvSpPr>
            <p:spPr>
              <a:xfrm>
                <a:off x="1149106" y="3257186"/>
                <a:ext cx="155437" cy="1314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29" name="Oval 21"/>
              <p:cNvSpPr/>
              <p:nvPr/>
            </p:nvSpPr>
            <p:spPr>
              <a:xfrm>
                <a:off x="1467499" y="3258657"/>
                <a:ext cx="155437" cy="1314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0" name="Moon 18"/>
              <p:cNvSpPr/>
              <p:nvPr/>
            </p:nvSpPr>
            <p:spPr>
              <a:xfrm rot="5400000">
                <a:off x="1079610" y="2558408"/>
                <a:ext cx="576064" cy="1010559"/>
              </a:xfrm>
              <a:prstGeom prst="mo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31" name="Oval 22"/>
              <p:cNvSpPr/>
              <p:nvPr/>
            </p:nvSpPr>
            <p:spPr>
              <a:xfrm>
                <a:off x="1522357" y="3300069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2" name="Oval 23"/>
              <p:cNvSpPr/>
              <p:nvPr/>
            </p:nvSpPr>
            <p:spPr>
              <a:xfrm>
                <a:off x="1205046" y="3300070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3" name="Rounded Rectangle 25"/>
              <p:cNvSpPr/>
              <p:nvPr/>
            </p:nvSpPr>
            <p:spPr>
              <a:xfrm>
                <a:off x="773576" y="3858122"/>
                <a:ext cx="1188132" cy="1296144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pic>
            <p:nvPicPr>
              <p:cNvPr id="34" name="Picture 2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2186" y="4032541"/>
                <a:ext cx="710480" cy="947306"/>
              </a:xfrm>
              <a:prstGeom prst="rect">
                <a:avLst/>
              </a:prstGeom>
            </p:spPr>
          </p:pic>
          <p:sp>
            <p:nvSpPr>
              <p:cNvPr id="35" name="Rounded Rectangle 29"/>
              <p:cNvSpPr/>
              <p:nvPr/>
            </p:nvSpPr>
            <p:spPr>
              <a:xfrm rot="21136969">
                <a:off x="1817692" y="3906310"/>
                <a:ext cx="288032" cy="12454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 rot="11263031" flipV="1">
                <a:off x="661839" y="3906310"/>
                <a:ext cx="288032" cy="12454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</p:grpSp>
      <p:grpSp>
        <p:nvGrpSpPr>
          <p:cNvPr id="41" name="Grupa 40"/>
          <p:cNvGrpSpPr/>
          <p:nvPr/>
        </p:nvGrpSpPr>
        <p:grpSpPr>
          <a:xfrm>
            <a:off x="3037095" y="1311435"/>
            <a:ext cx="2359355" cy="1343868"/>
            <a:chOff x="3037095" y="1311435"/>
            <a:chExt cx="2359355" cy="1343868"/>
          </a:xfrm>
        </p:grpSpPr>
        <p:sp>
          <p:nvSpPr>
            <p:cNvPr id="38" name="Pravokutni oblačić 37"/>
            <p:cNvSpPr/>
            <p:nvPr/>
          </p:nvSpPr>
          <p:spPr>
            <a:xfrm>
              <a:off x="3037095" y="1311435"/>
              <a:ext cx="2359355" cy="1343868"/>
            </a:xfrm>
            <a:prstGeom prst="wedgeRectCallout">
              <a:avLst>
                <a:gd name="adj1" fmla="val -50762"/>
                <a:gd name="adj2" fmla="val -7977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>
                  <a:solidFill>
                    <a:schemeClr val="accent6">
                      <a:lumMod val="50000"/>
                    </a:schemeClr>
                  </a:solidFill>
                </a:rPr>
                <a:t>Ivan i Marko su u sobi i razgovaraju.</a:t>
              </a:r>
            </a:p>
            <a:p>
              <a:pPr algn="ctr"/>
              <a:endParaRPr lang="hr-HR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9" name="Peterokut 38">
              <a:hlinkClick r:id="rId5" action="ppaction://hlinksldjump"/>
            </p:cNvPr>
            <p:cNvSpPr/>
            <p:nvPr/>
          </p:nvSpPr>
          <p:spPr>
            <a:xfrm>
              <a:off x="4341298" y="2200917"/>
              <a:ext cx="911773" cy="360040"/>
            </a:xfrm>
            <a:prstGeom prst="homePlate">
              <a:avLst/>
            </a:prstGeom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Dalje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23792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1603375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27238"/>
            <a:ext cx="1622425" cy="362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11560" y="332656"/>
            <a:ext cx="2880320" cy="194421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ŠTO BI TI NAPRAVIO U OVAKVOJ SITUACIJI?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58951" y="2636912"/>
            <a:ext cx="4301281" cy="309634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Otišao bih se naći s njim.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Pitao bih ga za njegov broj pa bi onda išao.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Ne bi išao.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r-HR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Rekao bih mu da mi pošalje svoju sliku pa bih onda išao</a:t>
            </a:r>
            <a:r>
              <a:rPr lang="hr-HR" dirty="0" smtClean="0">
                <a:hlinkClick r:id="rId4" action="ppaction://hlinksldjump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0868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19672" y="1312303"/>
            <a:ext cx="5976664" cy="2620753"/>
            <a:chOff x="1619672" y="1312303"/>
            <a:chExt cx="5976664" cy="2620753"/>
          </a:xfrm>
        </p:grpSpPr>
        <p:sp>
          <p:nvSpPr>
            <p:cNvPr id="2" name="Rounded Rectangle 1"/>
            <p:cNvSpPr/>
            <p:nvPr/>
          </p:nvSpPr>
          <p:spPr>
            <a:xfrm>
              <a:off x="1619672" y="1312303"/>
              <a:ext cx="5976664" cy="2620753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sz="3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r-HR" sz="3200" dirty="0" smtClean="0">
                  <a:latin typeface="Times New Roman" pitchFamily="18" charset="0"/>
                  <a:cs typeface="Times New Roman" pitchFamily="18" charset="0"/>
                </a:rPr>
                <a:t>BRAVO</a:t>
              </a:r>
              <a:r>
                <a:rPr lang="hr-HR" dirty="0" smtClean="0"/>
                <a:t> </a:t>
              </a:r>
            </a:p>
            <a:p>
              <a:pPr algn="ctr"/>
              <a:endParaRPr lang="hr-HR" dirty="0"/>
            </a:p>
            <a:p>
              <a:pPr algn="ctr"/>
              <a:r>
                <a:rPr lang="hr-HR" dirty="0" smtClean="0">
                  <a:latin typeface="Times New Roman" pitchFamily="18" charset="0"/>
                  <a:cs typeface="Times New Roman" pitchFamily="18" charset="0"/>
                </a:rPr>
                <a:t>NE SMIJEŠ SE NALAZITI S NEPOZNATIM LJUDIMA. TO MOŽE BITI OPASNO.</a:t>
              </a:r>
            </a:p>
            <a:p>
              <a:pPr algn="ctr"/>
              <a:endParaRPr lang="hr-HR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Action Button: Forward or Next 2">
              <a:hlinkClick r:id="rId3" action="ppaction://hlinksldjump" highlightClick="1"/>
            </p:cNvPr>
            <p:cNvSpPr/>
            <p:nvPr/>
          </p:nvSpPr>
          <p:spPr>
            <a:xfrm>
              <a:off x="5868144" y="3212976"/>
              <a:ext cx="504056" cy="432048"/>
            </a:xfrm>
            <a:prstGeom prst="actionButtonForwardNex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889178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1403648" y="1196752"/>
            <a:ext cx="6336704" cy="3024336"/>
            <a:chOff x="1403648" y="1196752"/>
            <a:chExt cx="6336704" cy="3024336"/>
          </a:xfrm>
        </p:grpSpPr>
        <p:sp>
          <p:nvSpPr>
            <p:cNvPr id="2" name="Rounded Rectangle 1"/>
            <p:cNvSpPr/>
            <p:nvPr/>
          </p:nvSpPr>
          <p:spPr>
            <a:xfrm>
              <a:off x="1403648" y="1196752"/>
              <a:ext cx="6336704" cy="302433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2800" dirty="0" smtClean="0">
                  <a:latin typeface="Times New Roman" pitchFamily="18" charset="0"/>
                  <a:cs typeface="Times New Roman" pitchFamily="18" charset="0"/>
                </a:rPr>
                <a:t>NE SMIJEŠ SE NALAZITI SA NEPOZNATIM LJUDIMA. TO MOŽE BITI OPASNO.</a:t>
              </a:r>
              <a:endParaRPr lang="hr-HR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6496" y="3284984"/>
              <a:ext cx="724095" cy="6448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5292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00272"/>
            <a:ext cx="169545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aobljeni pravokutni oblačić 1"/>
          <p:cNvSpPr/>
          <p:nvPr/>
        </p:nvSpPr>
        <p:spPr>
          <a:xfrm>
            <a:off x="2915816" y="188640"/>
            <a:ext cx="4896544" cy="1728192"/>
          </a:xfrm>
          <a:prstGeom prst="wedgeRoundRectCallout">
            <a:avLst>
              <a:gd name="adj1" fmla="val -62870"/>
              <a:gd name="adj2" fmla="val 48716"/>
              <a:gd name="adj3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Ako primiš e-mail od nepoznate osobe s nekim prilogom, što trebaš učiniti?</a:t>
            </a:r>
            <a:endParaRPr lang="hr-H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jeni pravokutnik 2">
            <a:hlinkClick r:id="rId3" action="ppaction://hlinksldjump"/>
          </p:cNvPr>
          <p:cNvSpPr/>
          <p:nvPr/>
        </p:nvSpPr>
        <p:spPr>
          <a:xfrm>
            <a:off x="3563888" y="2204864"/>
            <a:ext cx="4248472" cy="108012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Otvoriti e-mail i poslati prijateljima.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jeni pravokutnik 3">
            <a:hlinkClick r:id="rId3" action="ppaction://hlinksldjump"/>
          </p:cNvPr>
          <p:cNvSpPr/>
          <p:nvPr/>
        </p:nvSpPr>
        <p:spPr>
          <a:xfrm>
            <a:off x="3563888" y="3335868"/>
            <a:ext cx="4248472" cy="108012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Pročitati e-mail i odgovoriti na njega.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563888" y="4509120"/>
            <a:ext cx="4248472" cy="100811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Odmah obrisati takav e-mail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509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19672" y="1312303"/>
            <a:ext cx="5976664" cy="2620753"/>
            <a:chOff x="1619672" y="1312303"/>
            <a:chExt cx="5976664" cy="2620753"/>
          </a:xfrm>
        </p:grpSpPr>
        <p:sp>
          <p:nvSpPr>
            <p:cNvPr id="2" name="Rounded Rectangle 1"/>
            <p:cNvSpPr/>
            <p:nvPr/>
          </p:nvSpPr>
          <p:spPr>
            <a:xfrm>
              <a:off x="1619672" y="1312303"/>
              <a:ext cx="5976664" cy="2620753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sz="3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r-HR" sz="3200" dirty="0" smtClean="0">
                  <a:latin typeface="Times New Roman" pitchFamily="18" charset="0"/>
                  <a:cs typeface="Times New Roman" pitchFamily="18" charset="0"/>
                </a:rPr>
                <a:t>BRAVO</a:t>
              </a:r>
              <a:r>
                <a:rPr lang="hr-HR" dirty="0" smtClean="0"/>
                <a:t> </a:t>
              </a:r>
            </a:p>
            <a:p>
              <a:pPr algn="ctr"/>
              <a:endParaRPr lang="hr-HR" dirty="0"/>
            </a:p>
            <a:p>
              <a:pPr algn="ctr"/>
              <a:r>
                <a:rPr lang="hr-HR" dirty="0" smtClean="0">
                  <a:latin typeface="Times New Roman" pitchFamily="18" charset="0"/>
                  <a:cs typeface="Times New Roman" pitchFamily="18" charset="0"/>
                </a:rPr>
                <a:t>ODMAH MORAŠ OBRISATI TAKAV E-MAIL JER NA NJEMU MOŽE BITI VIRUS ILI NEKI NEPRIMJERENI SADRŽAJI.</a:t>
              </a:r>
            </a:p>
            <a:p>
              <a:pPr algn="ctr"/>
              <a:endParaRPr lang="hr-HR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Action Button: Forward or Next 2">
              <a:hlinkClick r:id="rId3" action="ppaction://hlinksldjump" highlightClick="1"/>
            </p:cNvPr>
            <p:cNvSpPr/>
            <p:nvPr/>
          </p:nvSpPr>
          <p:spPr>
            <a:xfrm>
              <a:off x="5868144" y="3212976"/>
              <a:ext cx="504056" cy="432048"/>
            </a:xfrm>
            <a:prstGeom prst="actionButtonForwardNex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4141867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>
            <a:off x="1403648" y="1196752"/>
            <a:ext cx="6336704" cy="3024336"/>
            <a:chOff x="1403648" y="1196752"/>
            <a:chExt cx="6336704" cy="3024336"/>
          </a:xfrm>
        </p:grpSpPr>
        <p:sp>
          <p:nvSpPr>
            <p:cNvPr id="2" name="Rounded Rectangle 1"/>
            <p:cNvSpPr/>
            <p:nvPr/>
          </p:nvSpPr>
          <p:spPr>
            <a:xfrm>
              <a:off x="1403648" y="1196752"/>
              <a:ext cx="6336704" cy="3024336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2800" dirty="0" smtClean="0">
                  <a:latin typeface="Times New Roman" pitchFamily="18" charset="0"/>
                  <a:cs typeface="Times New Roman" pitchFamily="18" charset="0"/>
                </a:rPr>
                <a:t>NE SMIJEŠ OTVARATI TAKAV E-MAIL.</a:t>
              </a:r>
              <a:endParaRPr lang="hr-HR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0" name="Picture 2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3" y="3256218"/>
              <a:ext cx="748411" cy="666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4639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50000">
              <a:schemeClr val="tx1">
                <a:lumMod val="75000"/>
                <a:lumOff val="2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/>
          <p:cNvSpPr txBox="1"/>
          <p:nvPr/>
        </p:nvSpPr>
        <p:spPr>
          <a:xfrm>
            <a:off x="3275856" y="908720"/>
            <a:ext cx="28339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REZULTATI</a:t>
            </a:r>
            <a:endParaRPr lang="hr-HR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27584" y="2492896"/>
            <a:ext cx="6905288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0-2        DAJEŠ PREVIŠE OSOBNIH PODATAKA</a:t>
            </a:r>
          </a:p>
          <a:p>
            <a:endParaRPr lang="hr-H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3-4        PRIPAZI NA PODATKE KOJE DAJEŠ</a:t>
            </a:r>
          </a:p>
          <a:p>
            <a:endParaRPr lang="hr-H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5            SIGURAN SI I NASTAVI TAKO   </a:t>
            </a:r>
            <a:endParaRPr lang="hr-H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kcijski gumb: Naprijed ili dalje 7">
            <a:hlinkClick r:id="" action="ppaction://hlinkshowjump?jump=nextslide" highlightClick="1"/>
          </p:cNvPr>
          <p:cNvSpPr/>
          <p:nvPr/>
        </p:nvSpPr>
        <p:spPr>
          <a:xfrm>
            <a:off x="6732240" y="5805264"/>
            <a:ext cx="720080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8309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50000">
              <a:schemeClr val="tx1">
                <a:lumMod val="75000"/>
                <a:lumOff val="2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6394" y="1052736"/>
            <a:ext cx="1611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kraj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1839" y="2967335"/>
            <a:ext cx="7760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Hvala na sudjelovanju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691838" y="5157192"/>
            <a:ext cx="3304097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PRIPREMILI I IZRADILI:</a:t>
            </a:r>
            <a:endParaRPr lang="hr-H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4900200" y="5013175"/>
            <a:ext cx="354039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BORNA DRAŽENOVIĆ </a:t>
            </a:r>
          </a:p>
          <a:p>
            <a:pPr algn="ctr"/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 </a:t>
            </a:r>
          </a:p>
          <a:p>
            <a:pPr algn="ctr"/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JOSIP PRPIĆ</a:t>
            </a:r>
          </a:p>
          <a:p>
            <a:pPr algn="ctr"/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8.A</a:t>
            </a:r>
            <a:endParaRPr lang="hr-H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029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mph" presetSubtype="0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a 19"/>
          <p:cNvGrpSpPr/>
          <p:nvPr/>
        </p:nvGrpSpPr>
        <p:grpSpPr>
          <a:xfrm>
            <a:off x="3982109" y="2799513"/>
            <a:ext cx="1406356" cy="3720326"/>
            <a:chOff x="663240" y="2794476"/>
            <a:chExt cx="1443885" cy="3608333"/>
          </a:xfrm>
        </p:grpSpPr>
        <p:sp>
          <p:nvSpPr>
            <p:cNvPr id="21" name="Rounded Rectangle 31"/>
            <p:cNvSpPr/>
            <p:nvPr/>
          </p:nvSpPr>
          <p:spPr>
            <a:xfrm>
              <a:off x="1398801" y="5085184"/>
              <a:ext cx="448270" cy="129614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27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362" y="5085184"/>
              <a:ext cx="463550" cy="1317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Rounded Rectangle 24"/>
            <p:cNvSpPr/>
            <p:nvPr/>
          </p:nvSpPr>
          <p:spPr>
            <a:xfrm>
              <a:off x="1185545" y="3663159"/>
              <a:ext cx="364198" cy="320622"/>
            </a:xfrm>
            <a:prstGeom prst="roundRect">
              <a:avLst/>
            </a:prstGeom>
            <a:solidFill>
              <a:srgbClr val="FF8F8F"/>
            </a:solidFill>
            <a:ln>
              <a:solidFill>
                <a:srgbClr val="FF8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31" name="Grupa 30"/>
            <p:cNvGrpSpPr/>
            <p:nvPr/>
          </p:nvGrpSpPr>
          <p:grpSpPr>
            <a:xfrm>
              <a:off x="663240" y="2794476"/>
              <a:ext cx="1443885" cy="2378610"/>
              <a:chOff x="661839" y="2775656"/>
              <a:chExt cx="1443885" cy="2378610"/>
            </a:xfrm>
          </p:grpSpPr>
          <p:sp>
            <p:nvSpPr>
              <p:cNvPr id="33" name="Oval 12"/>
              <p:cNvSpPr/>
              <p:nvPr/>
            </p:nvSpPr>
            <p:spPr>
              <a:xfrm>
                <a:off x="899592" y="2892354"/>
                <a:ext cx="936104" cy="864096"/>
              </a:xfrm>
              <a:prstGeom prst="ellipse">
                <a:avLst/>
              </a:prstGeom>
              <a:solidFill>
                <a:srgbClr val="FF8F8F"/>
              </a:solidFill>
              <a:ln>
                <a:solidFill>
                  <a:srgbClr val="FF8F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4" name="Arc 16"/>
              <p:cNvSpPr/>
              <p:nvPr/>
            </p:nvSpPr>
            <p:spPr>
              <a:xfrm rot="7793522">
                <a:off x="1145544" y="3143868"/>
                <a:ext cx="444198" cy="503131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5" name="Oval 17"/>
              <p:cNvSpPr/>
              <p:nvPr/>
            </p:nvSpPr>
            <p:spPr>
              <a:xfrm>
                <a:off x="1149106" y="3257186"/>
                <a:ext cx="155437" cy="1314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7" name="Oval 21"/>
              <p:cNvSpPr/>
              <p:nvPr/>
            </p:nvSpPr>
            <p:spPr>
              <a:xfrm>
                <a:off x="1467499" y="3258657"/>
                <a:ext cx="155437" cy="1314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8" name="Moon 18"/>
              <p:cNvSpPr/>
              <p:nvPr/>
            </p:nvSpPr>
            <p:spPr>
              <a:xfrm rot="5400000">
                <a:off x="1079610" y="2558408"/>
                <a:ext cx="576064" cy="1010559"/>
              </a:xfrm>
              <a:prstGeom prst="mo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39" name="Oval 22"/>
              <p:cNvSpPr/>
              <p:nvPr/>
            </p:nvSpPr>
            <p:spPr>
              <a:xfrm>
                <a:off x="1522357" y="3300069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40" name="Oval 23"/>
              <p:cNvSpPr/>
              <p:nvPr/>
            </p:nvSpPr>
            <p:spPr>
              <a:xfrm>
                <a:off x="1205046" y="3300070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41" name="Rounded Rectangle 25"/>
              <p:cNvSpPr/>
              <p:nvPr/>
            </p:nvSpPr>
            <p:spPr>
              <a:xfrm>
                <a:off x="773576" y="3858122"/>
                <a:ext cx="1188132" cy="1296144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pic>
            <p:nvPicPr>
              <p:cNvPr id="42" name="Picture 2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2186" y="4032541"/>
                <a:ext cx="710480" cy="947306"/>
              </a:xfrm>
              <a:prstGeom prst="rect">
                <a:avLst/>
              </a:prstGeom>
            </p:spPr>
          </p:pic>
          <p:sp>
            <p:nvSpPr>
              <p:cNvPr id="43" name="Rounded Rectangle 29"/>
              <p:cNvSpPr/>
              <p:nvPr/>
            </p:nvSpPr>
            <p:spPr>
              <a:xfrm rot="21136969">
                <a:off x="1817692" y="3906310"/>
                <a:ext cx="288032" cy="12454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44" name="Rounded Rectangle 35"/>
              <p:cNvSpPr/>
              <p:nvPr/>
            </p:nvSpPr>
            <p:spPr>
              <a:xfrm rot="11263031" flipV="1">
                <a:off x="661839" y="3906310"/>
                <a:ext cx="288032" cy="12454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</p:grpSp>
      <p:grpSp>
        <p:nvGrpSpPr>
          <p:cNvPr id="15" name="Grupa 14"/>
          <p:cNvGrpSpPr/>
          <p:nvPr/>
        </p:nvGrpSpPr>
        <p:grpSpPr>
          <a:xfrm>
            <a:off x="755576" y="2075283"/>
            <a:ext cx="1526201" cy="4130892"/>
            <a:chOff x="1085457" y="2274359"/>
            <a:chExt cx="1443885" cy="3794846"/>
          </a:xfrm>
        </p:grpSpPr>
        <p:sp>
          <p:nvSpPr>
            <p:cNvPr id="25" name="Rounded Rectangle 24"/>
            <p:cNvSpPr/>
            <p:nvPr/>
          </p:nvSpPr>
          <p:spPr>
            <a:xfrm>
              <a:off x="1625301" y="3326439"/>
              <a:ext cx="364198" cy="320622"/>
            </a:xfrm>
            <a:prstGeom prst="roundRect">
              <a:avLst/>
            </a:prstGeom>
            <a:solidFill>
              <a:srgbClr val="FF8F8F"/>
            </a:solidFill>
            <a:ln>
              <a:solidFill>
                <a:srgbClr val="FF8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14" name="Grupa 13"/>
            <p:cNvGrpSpPr/>
            <p:nvPr/>
          </p:nvGrpSpPr>
          <p:grpSpPr>
            <a:xfrm>
              <a:off x="1085457" y="2274359"/>
              <a:ext cx="1443885" cy="3794846"/>
              <a:chOff x="1078746" y="2238822"/>
              <a:chExt cx="1443885" cy="3794846"/>
            </a:xfrm>
          </p:grpSpPr>
          <p:sp>
            <p:nvSpPr>
              <p:cNvPr id="12" name="Srce 11"/>
              <p:cNvSpPr/>
              <p:nvPr/>
            </p:nvSpPr>
            <p:spPr>
              <a:xfrm rot="10800000">
                <a:off x="1361816" y="2238822"/>
                <a:ext cx="845466" cy="854964"/>
              </a:xfrm>
              <a:prstGeom prst="heart">
                <a:avLst/>
              </a:prstGeom>
              <a:solidFill>
                <a:srgbClr val="99663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grpSp>
            <p:nvGrpSpPr>
              <p:cNvPr id="9" name="Grupa 8"/>
              <p:cNvGrpSpPr/>
              <p:nvPr/>
            </p:nvGrpSpPr>
            <p:grpSpPr>
              <a:xfrm>
                <a:off x="1078746" y="2562746"/>
                <a:ext cx="1443885" cy="3470922"/>
                <a:chOff x="1030441" y="2788584"/>
                <a:chExt cx="1443885" cy="3470922"/>
              </a:xfrm>
            </p:grpSpPr>
            <p:sp>
              <p:nvSpPr>
                <p:cNvPr id="45" name="Rounded Rectangle 31"/>
                <p:cNvSpPr/>
                <p:nvPr/>
              </p:nvSpPr>
              <p:spPr>
                <a:xfrm>
                  <a:off x="1255171" y="4963362"/>
                  <a:ext cx="448270" cy="1296144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 dirty="0"/>
                </a:p>
              </p:txBody>
            </p:sp>
            <p:sp>
              <p:nvSpPr>
                <p:cNvPr id="32" name="Rounded Rectangle 31"/>
                <p:cNvSpPr/>
                <p:nvPr/>
              </p:nvSpPr>
              <p:spPr>
                <a:xfrm>
                  <a:off x="1752384" y="4963362"/>
                  <a:ext cx="448270" cy="1296144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 dirty="0"/>
                </a:p>
              </p:txBody>
            </p:sp>
            <p:grpSp>
              <p:nvGrpSpPr>
                <p:cNvPr id="8" name="Grupa 7"/>
                <p:cNvGrpSpPr/>
                <p:nvPr/>
              </p:nvGrpSpPr>
              <p:grpSpPr>
                <a:xfrm>
                  <a:off x="1030441" y="2788584"/>
                  <a:ext cx="1443885" cy="2261912"/>
                  <a:chOff x="1030441" y="2788584"/>
                  <a:chExt cx="1443885" cy="2261912"/>
                </a:xfrm>
              </p:grpSpPr>
              <p:grpSp>
                <p:nvGrpSpPr>
                  <p:cNvPr id="3" name="Grupa 2"/>
                  <p:cNvGrpSpPr/>
                  <p:nvPr/>
                </p:nvGrpSpPr>
                <p:grpSpPr>
                  <a:xfrm>
                    <a:off x="1030441" y="2788584"/>
                    <a:ext cx="1443885" cy="2261912"/>
                    <a:chOff x="661839" y="2892354"/>
                    <a:chExt cx="1443885" cy="2261912"/>
                  </a:xfrm>
                </p:grpSpPr>
                <p:sp>
                  <p:nvSpPr>
                    <p:cNvPr id="36" name="Rounded Rectangle 35"/>
                    <p:cNvSpPr/>
                    <p:nvPr/>
                  </p:nvSpPr>
                  <p:spPr>
                    <a:xfrm rot="11263031" flipV="1">
                      <a:off x="661839" y="3906310"/>
                      <a:ext cx="288032" cy="1245419"/>
                    </a:xfrm>
                    <a:prstGeom prst="round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30" name="Rounded Rectangle 29"/>
                    <p:cNvSpPr/>
                    <p:nvPr/>
                  </p:nvSpPr>
                  <p:spPr>
                    <a:xfrm rot="21136969">
                      <a:off x="1817692" y="3906310"/>
                      <a:ext cx="288032" cy="1245419"/>
                    </a:xfrm>
                    <a:prstGeom prst="round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3" name="Oval 12"/>
                    <p:cNvSpPr/>
                    <p:nvPr/>
                  </p:nvSpPr>
                  <p:spPr>
                    <a:xfrm>
                      <a:off x="899592" y="2892354"/>
                      <a:ext cx="936104" cy="864096"/>
                    </a:xfrm>
                    <a:prstGeom prst="ellipse">
                      <a:avLst/>
                    </a:prstGeom>
                    <a:solidFill>
                      <a:srgbClr val="FF8F8F"/>
                    </a:solidFill>
                    <a:ln>
                      <a:solidFill>
                        <a:srgbClr val="FF8F8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7" name="Arc 16"/>
                    <p:cNvSpPr/>
                    <p:nvPr/>
                  </p:nvSpPr>
                  <p:spPr>
                    <a:xfrm rot="7793522">
                      <a:off x="1145544" y="3143868"/>
                      <a:ext cx="444198" cy="503131"/>
                    </a:xfrm>
                    <a:prstGeom prst="arc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8" name="Oval 17"/>
                    <p:cNvSpPr/>
                    <p:nvPr/>
                  </p:nvSpPr>
                  <p:spPr>
                    <a:xfrm>
                      <a:off x="1149106" y="3257186"/>
                      <a:ext cx="155437" cy="13149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22" name="Oval 21"/>
                    <p:cNvSpPr/>
                    <p:nvPr/>
                  </p:nvSpPr>
                  <p:spPr>
                    <a:xfrm>
                      <a:off x="1467499" y="3258657"/>
                      <a:ext cx="155437" cy="13149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1515004" y="3300071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24" name="Oval 23"/>
                    <p:cNvSpPr/>
                    <p:nvPr/>
                  </p:nvSpPr>
                  <p:spPr>
                    <a:xfrm>
                      <a:off x="1208394" y="3301662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26" name="Rounded Rectangle 25"/>
                    <p:cNvSpPr/>
                    <p:nvPr/>
                  </p:nvSpPr>
                  <p:spPr>
                    <a:xfrm>
                      <a:off x="773576" y="3858122"/>
                      <a:ext cx="1188132" cy="1296144"/>
                    </a:xfrm>
                    <a:prstGeom prst="round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</p:grpSp>
              <p:pic>
                <p:nvPicPr>
                  <p:cNvPr id="7" name="Slika 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93710" y="3857715"/>
                    <a:ext cx="867341" cy="1192781"/>
                  </a:xfrm>
                  <a:prstGeom prst="rect">
                    <a:avLst/>
                  </a:prstGeom>
                  <a:ln>
                    <a:noFill/>
                  </a:ln>
                  <a:effectLst>
                    <a:softEdge rad="112500"/>
                  </a:effectLst>
                </p:spPr>
              </p:pic>
            </p:grpSp>
          </p:grpSp>
        </p:grpSp>
      </p:grpSp>
      <p:sp>
        <p:nvSpPr>
          <p:cNvPr id="73" name="Zaobljeni pravokutni oblačić 72"/>
          <p:cNvSpPr/>
          <p:nvPr/>
        </p:nvSpPr>
        <p:spPr>
          <a:xfrm>
            <a:off x="5135171" y="1868137"/>
            <a:ext cx="2030383" cy="751349"/>
          </a:xfrm>
          <a:prstGeom prst="wedgeRoundRectCallout">
            <a:avLst>
              <a:gd name="adj1" fmla="val -38379"/>
              <a:gd name="adj2" fmla="val 8462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Hajmo na komp</a:t>
            </a:r>
            <a:endParaRPr lang="hr-HR" dirty="0"/>
          </a:p>
        </p:txBody>
      </p:sp>
      <p:sp>
        <p:nvSpPr>
          <p:cNvPr id="75" name="Zaobljeni pravokutni oblačić 74"/>
          <p:cNvSpPr/>
          <p:nvPr/>
        </p:nvSpPr>
        <p:spPr>
          <a:xfrm>
            <a:off x="1922991" y="1484784"/>
            <a:ext cx="1352865" cy="583559"/>
          </a:xfrm>
          <a:prstGeom prst="wedgeRoundRectCallout">
            <a:avLst>
              <a:gd name="adj1" fmla="val -38379"/>
              <a:gd name="adj2" fmla="val 8462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Hajde</a:t>
            </a:r>
            <a:endParaRPr lang="hr-HR" dirty="0"/>
          </a:p>
        </p:txBody>
      </p:sp>
      <p:grpSp>
        <p:nvGrpSpPr>
          <p:cNvPr id="77" name="Grupa 76"/>
          <p:cNvGrpSpPr/>
          <p:nvPr/>
        </p:nvGrpSpPr>
        <p:grpSpPr>
          <a:xfrm>
            <a:off x="4663260" y="774024"/>
            <a:ext cx="3312368" cy="1845462"/>
            <a:chOff x="5462734" y="853832"/>
            <a:chExt cx="3312368" cy="1845462"/>
          </a:xfrm>
        </p:grpSpPr>
        <p:sp>
          <p:nvSpPr>
            <p:cNvPr id="74" name="Zaobljeni pravokutni oblačić 73"/>
            <p:cNvSpPr/>
            <p:nvPr/>
          </p:nvSpPr>
          <p:spPr>
            <a:xfrm>
              <a:off x="5462734" y="853832"/>
              <a:ext cx="3312368" cy="1845462"/>
            </a:xfrm>
            <a:prstGeom prst="wedgeRoundRectCallout">
              <a:avLst>
                <a:gd name="adj1" fmla="val 38949"/>
                <a:gd name="adj2" fmla="val 726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Vidi ovo, dobio sam poruku od nekog i traži moj broj mobitela. Što misliš,trebam li mu ga dati?  </a:t>
              </a:r>
              <a:endParaRPr lang="hr-HR" dirty="0"/>
            </a:p>
          </p:txBody>
        </p:sp>
        <p:sp>
          <p:nvSpPr>
            <p:cNvPr id="76" name="Peterokut 75">
              <a:hlinkClick r:id="rId5" action="ppaction://hlinksldjump"/>
            </p:cNvPr>
            <p:cNvSpPr/>
            <p:nvPr/>
          </p:nvSpPr>
          <p:spPr>
            <a:xfrm>
              <a:off x="7524328" y="2292588"/>
              <a:ext cx="864096" cy="326897"/>
            </a:xfrm>
            <a:prstGeom prst="homePlate">
              <a:avLst/>
            </a:prstGeom>
            <a:scene3d>
              <a:camera prst="orthographicFront">
                <a:rot lat="0" lon="0" rev="0"/>
              </a:camera>
              <a:lightRig rig="freezing" dir="t">
                <a:rot lat="0" lon="0" rev="6000000"/>
              </a:lightRig>
            </a:scene3d>
            <a:sp3d contourW="12700" prstMaterial="dkEdge">
              <a:bevelT w="44450" h="25400" prst="relaxedInset"/>
              <a:contourClr>
                <a:schemeClr val="accent1">
                  <a:shade val="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 smtClean="0"/>
                <a:t>Dalje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28515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38889E-6 -4.58834E-6 L 0.29913 -4.58834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76411E-6 L 0.30261 0.0013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1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5" grpId="0" animBg="1"/>
      <p:bldP spid="7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500686" y="2055740"/>
            <a:ext cx="1526201" cy="4130892"/>
            <a:chOff x="1085457" y="2274359"/>
            <a:chExt cx="1443885" cy="3794846"/>
          </a:xfrm>
        </p:grpSpPr>
        <p:sp>
          <p:nvSpPr>
            <p:cNvPr id="3" name="Rounded Rectangle 24"/>
            <p:cNvSpPr/>
            <p:nvPr/>
          </p:nvSpPr>
          <p:spPr>
            <a:xfrm>
              <a:off x="1625301" y="3326439"/>
              <a:ext cx="364198" cy="320622"/>
            </a:xfrm>
            <a:prstGeom prst="roundRect">
              <a:avLst/>
            </a:prstGeom>
            <a:solidFill>
              <a:srgbClr val="FF8F8F"/>
            </a:solidFill>
            <a:ln>
              <a:solidFill>
                <a:srgbClr val="FF8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1085457" y="2274359"/>
              <a:ext cx="1443885" cy="3794846"/>
              <a:chOff x="1078746" y="2238822"/>
              <a:chExt cx="1443885" cy="3794846"/>
            </a:xfrm>
          </p:grpSpPr>
          <p:sp>
            <p:nvSpPr>
              <p:cNvPr id="5" name="Srce 4"/>
              <p:cNvSpPr/>
              <p:nvPr/>
            </p:nvSpPr>
            <p:spPr>
              <a:xfrm rot="10800000">
                <a:off x="1361816" y="2238822"/>
                <a:ext cx="845466" cy="854964"/>
              </a:xfrm>
              <a:prstGeom prst="heart">
                <a:avLst/>
              </a:prstGeom>
              <a:solidFill>
                <a:srgbClr val="99663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grpSp>
            <p:nvGrpSpPr>
              <p:cNvPr id="6" name="Grupa 5"/>
              <p:cNvGrpSpPr/>
              <p:nvPr/>
            </p:nvGrpSpPr>
            <p:grpSpPr>
              <a:xfrm>
                <a:off x="1078746" y="2562746"/>
                <a:ext cx="1443885" cy="3470922"/>
                <a:chOff x="1030441" y="2788584"/>
                <a:chExt cx="1443885" cy="3470922"/>
              </a:xfrm>
            </p:grpSpPr>
            <p:sp>
              <p:nvSpPr>
                <p:cNvPr id="7" name="Rounded Rectangle 31"/>
                <p:cNvSpPr/>
                <p:nvPr/>
              </p:nvSpPr>
              <p:spPr>
                <a:xfrm>
                  <a:off x="1255171" y="4963362"/>
                  <a:ext cx="448270" cy="1296144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 dirty="0"/>
                </a:p>
              </p:txBody>
            </p:sp>
            <p:sp>
              <p:nvSpPr>
                <p:cNvPr id="8" name="Rounded Rectangle 31"/>
                <p:cNvSpPr/>
                <p:nvPr/>
              </p:nvSpPr>
              <p:spPr>
                <a:xfrm>
                  <a:off x="1752384" y="4963362"/>
                  <a:ext cx="448270" cy="1296144"/>
                </a:xfrm>
                <a:prstGeom prst="round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 dirty="0"/>
                </a:p>
              </p:txBody>
            </p:sp>
            <p:grpSp>
              <p:nvGrpSpPr>
                <p:cNvPr id="9" name="Grupa 8"/>
                <p:cNvGrpSpPr/>
                <p:nvPr/>
              </p:nvGrpSpPr>
              <p:grpSpPr>
                <a:xfrm>
                  <a:off x="1030441" y="2788584"/>
                  <a:ext cx="1443885" cy="2261912"/>
                  <a:chOff x="1030441" y="2788584"/>
                  <a:chExt cx="1443885" cy="2261912"/>
                </a:xfrm>
              </p:grpSpPr>
              <p:grpSp>
                <p:nvGrpSpPr>
                  <p:cNvPr id="10" name="Grupa 9"/>
                  <p:cNvGrpSpPr/>
                  <p:nvPr/>
                </p:nvGrpSpPr>
                <p:grpSpPr>
                  <a:xfrm>
                    <a:off x="1030441" y="2788584"/>
                    <a:ext cx="1443885" cy="2261912"/>
                    <a:chOff x="661839" y="2892354"/>
                    <a:chExt cx="1443885" cy="2261912"/>
                  </a:xfrm>
                </p:grpSpPr>
                <p:sp>
                  <p:nvSpPr>
                    <p:cNvPr id="12" name="Rounded Rectangle 35"/>
                    <p:cNvSpPr/>
                    <p:nvPr/>
                  </p:nvSpPr>
                  <p:spPr>
                    <a:xfrm rot="11263031" flipV="1">
                      <a:off x="661839" y="3906310"/>
                      <a:ext cx="288032" cy="1245419"/>
                    </a:xfrm>
                    <a:prstGeom prst="round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3" name="Rounded Rectangle 29"/>
                    <p:cNvSpPr/>
                    <p:nvPr/>
                  </p:nvSpPr>
                  <p:spPr>
                    <a:xfrm rot="21136969">
                      <a:off x="1817692" y="3906310"/>
                      <a:ext cx="288032" cy="1245419"/>
                    </a:xfrm>
                    <a:prstGeom prst="round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4" name="Oval 12"/>
                    <p:cNvSpPr/>
                    <p:nvPr/>
                  </p:nvSpPr>
                  <p:spPr>
                    <a:xfrm>
                      <a:off x="899592" y="2892354"/>
                      <a:ext cx="936104" cy="864096"/>
                    </a:xfrm>
                    <a:prstGeom prst="ellipse">
                      <a:avLst/>
                    </a:prstGeom>
                    <a:solidFill>
                      <a:srgbClr val="FF8F8F"/>
                    </a:solidFill>
                    <a:ln>
                      <a:solidFill>
                        <a:srgbClr val="FF8F8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5" name="Arc 16"/>
                    <p:cNvSpPr/>
                    <p:nvPr/>
                  </p:nvSpPr>
                  <p:spPr>
                    <a:xfrm rot="7793522">
                      <a:off x="1145544" y="3143868"/>
                      <a:ext cx="444198" cy="503131"/>
                    </a:xfrm>
                    <a:prstGeom prst="arc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6" name="Oval 17"/>
                    <p:cNvSpPr/>
                    <p:nvPr/>
                  </p:nvSpPr>
                  <p:spPr>
                    <a:xfrm>
                      <a:off x="1149106" y="3257186"/>
                      <a:ext cx="155437" cy="13149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7" name="Oval 21"/>
                    <p:cNvSpPr/>
                    <p:nvPr/>
                  </p:nvSpPr>
                  <p:spPr>
                    <a:xfrm>
                      <a:off x="1467499" y="3258657"/>
                      <a:ext cx="155437" cy="13149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8" name="Oval 22"/>
                    <p:cNvSpPr/>
                    <p:nvPr/>
                  </p:nvSpPr>
                  <p:spPr>
                    <a:xfrm>
                      <a:off x="1515004" y="3300071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19" name="Oval 23"/>
                    <p:cNvSpPr/>
                    <p:nvPr/>
                  </p:nvSpPr>
                  <p:spPr>
                    <a:xfrm>
                      <a:off x="1208394" y="3301662"/>
                      <a:ext cx="45719" cy="4571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  <p:sp>
                  <p:nvSpPr>
                    <p:cNvPr id="20" name="Rounded Rectangle 25"/>
                    <p:cNvSpPr/>
                    <p:nvPr/>
                  </p:nvSpPr>
                  <p:spPr>
                    <a:xfrm>
                      <a:off x="773576" y="3858122"/>
                      <a:ext cx="1188132" cy="1296144"/>
                    </a:xfrm>
                    <a:prstGeom prst="roundRect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r-HR" dirty="0"/>
                    </a:p>
                  </p:txBody>
                </p:sp>
              </p:grpSp>
              <p:pic>
                <p:nvPicPr>
                  <p:cNvPr id="11" name="Slika 10"/>
                  <p:cNvPicPr>
                    <a:picLocks noChangeAspect="1"/>
                  </p:cNvPicPr>
                  <p:nvPr/>
                </p:nvPicPr>
                <p:blipFill>
                  <a:blip r:embed="rId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93710" y="3857715"/>
                    <a:ext cx="867341" cy="1192781"/>
                  </a:xfrm>
                  <a:prstGeom prst="rect">
                    <a:avLst/>
                  </a:prstGeom>
                  <a:ln>
                    <a:noFill/>
                  </a:ln>
                  <a:effectLst>
                    <a:softEdge rad="112500"/>
                  </a:effectLst>
                </p:spPr>
              </p:pic>
            </p:grpSp>
          </p:grpSp>
        </p:grpSp>
      </p:grpSp>
      <p:grpSp>
        <p:nvGrpSpPr>
          <p:cNvPr id="21" name="Grupa 20"/>
          <p:cNvGrpSpPr/>
          <p:nvPr/>
        </p:nvGrpSpPr>
        <p:grpSpPr>
          <a:xfrm>
            <a:off x="6719303" y="2915547"/>
            <a:ext cx="1406356" cy="3720326"/>
            <a:chOff x="663240" y="2794476"/>
            <a:chExt cx="1443885" cy="3608333"/>
          </a:xfrm>
        </p:grpSpPr>
        <p:sp>
          <p:nvSpPr>
            <p:cNvPr id="22" name="Rounded Rectangle 31"/>
            <p:cNvSpPr/>
            <p:nvPr/>
          </p:nvSpPr>
          <p:spPr>
            <a:xfrm>
              <a:off x="1398801" y="5085184"/>
              <a:ext cx="448270" cy="1296144"/>
            </a:xfrm>
            <a:prstGeom prst="round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362" y="5085184"/>
              <a:ext cx="463550" cy="1317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Rounded Rectangle 24"/>
            <p:cNvSpPr/>
            <p:nvPr/>
          </p:nvSpPr>
          <p:spPr>
            <a:xfrm>
              <a:off x="1185545" y="3663159"/>
              <a:ext cx="364198" cy="320622"/>
            </a:xfrm>
            <a:prstGeom prst="roundRect">
              <a:avLst/>
            </a:prstGeom>
            <a:solidFill>
              <a:srgbClr val="FF8F8F"/>
            </a:solidFill>
            <a:ln>
              <a:solidFill>
                <a:srgbClr val="FF8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25" name="Grupa 24"/>
            <p:cNvGrpSpPr/>
            <p:nvPr/>
          </p:nvGrpSpPr>
          <p:grpSpPr>
            <a:xfrm>
              <a:off x="663240" y="2794476"/>
              <a:ext cx="1443885" cy="2378610"/>
              <a:chOff x="661839" y="2775656"/>
              <a:chExt cx="1443885" cy="2378610"/>
            </a:xfrm>
          </p:grpSpPr>
          <p:sp>
            <p:nvSpPr>
              <p:cNvPr id="26" name="Oval 12"/>
              <p:cNvSpPr/>
              <p:nvPr/>
            </p:nvSpPr>
            <p:spPr>
              <a:xfrm>
                <a:off x="899592" y="2892354"/>
                <a:ext cx="936104" cy="864096"/>
              </a:xfrm>
              <a:prstGeom prst="ellipse">
                <a:avLst/>
              </a:prstGeom>
              <a:solidFill>
                <a:srgbClr val="FF8F8F"/>
              </a:solidFill>
              <a:ln>
                <a:solidFill>
                  <a:srgbClr val="FF8F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27" name="Arc 16"/>
              <p:cNvSpPr/>
              <p:nvPr/>
            </p:nvSpPr>
            <p:spPr>
              <a:xfrm rot="7793522">
                <a:off x="1145544" y="3143868"/>
                <a:ext cx="444198" cy="503131"/>
              </a:xfrm>
              <a:prstGeom prst="arc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28" name="Oval 17"/>
              <p:cNvSpPr/>
              <p:nvPr/>
            </p:nvSpPr>
            <p:spPr>
              <a:xfrm>
                <a:off x="1149106" y="3257186"/>
                <a:ext cx="155437" cy="1314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29" name="Oval 21"/>
              <p:cNvSpPr/>
              <p:nvPr/>
            </p:nvSpPr>
            <p:spPr>
              <a:xfrm>
                <a:off x="1467499" y="3258657"/>
                <a:ext cx="155437" cy="13149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0" name="Moon 18"/>
              <p:cNvSpPr/>
              <p:nvPr/>
            </p:nvSpPr>
            <p:spPr>
              <a:xfrm rot="5400000">
                <a:off x="1079610" y="2558408"/>
                <a:ext cx="576064" cy="1010559"/>
              </a:xfrm>
              <a:prstGeom prst="moon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chemeClr val="accent1">
                      <a:satMod val="200000"/>
                      <a:tint val="3000"/>
                    </a:schemeClr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31" name="Oval 22"/>
              <p:cNvSpPr/>
              <p:nvPr/>
            </p:nvSpPr>
            <p:spPr>
              <a:xfrm>
                <a:off x="1522357" y="3300069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2" name="Oval 23"/>
              <p:cNvSpPr/>
              <p:nvPr/>
            </p:nvSpPr>
            <p:spPr>
              <a:xfrm>
                <a:off x="1205046" y="3300070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3" name="Rounded Rectangle 25"/>
              <p:cNvSpPr/>
              <p:nvPr/>
            </p:nvSpPr>
            <p:spPr>
              <a:xfrm>
                <a:off x="773576" y="3858122"/>
                <a:ext cx="1188132" cy="1296144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pic>
            <p:nvPicPr>
              <p:cNvPr id="34" name="Picture 2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2186" y="4032541"/>
                <a:ext cx="710480" cy="947306"/>
              </a:xfrm>
              <a:prstGeom prst="rect">
                <a:avLst/>
              </a:prstGeom>
            </p:spPr>
          </p:pic>
          <p:sp>
            <p:nvSpPr>
              <p:cNvPr id="35" name="Rounded Rectangle 29"/>
              <p:cNvSpPr/>
              <p:nvPr/>
            </p:nvSpPr>
            <p:spPr>
              <a:xfrm rot="21136969">
                <a:off x="1817692" y="3906310"/>
                <a:ext cx="288032" cy="12454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 rot="11263031" flipV="1">
                <a:off x="661839" y="3906310"/>
                <a:ext cx="288032" cy="124541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</p:grpSp>
      <p:sp>
        <p:nvSpPr>
          <p:cNvPr id="37" name="Zaobljeni pravokutnik 36"/>
          <p:cNvSpPr/>
          <p:nvPr/>
        </p:nvSpPr>
        <p:spPr>
          <a:xfrm>
            <a:off x="251520" y="1052736"/>
            <a:ext cx="25922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Što bi Ivan trebao reći Marku:</a:t>
            </a:r>
            <a:endParaRPr lang="hr-HR" dirty="0"/>
          </a:p>
        </p:txBody>
      </p:sp>
      <p:sp>
        <p:nvSpPr>
          <p:cNvPr id="41" name="Zaobljeni pravokutnik 40">
            <a:hlinkClick r:id="rId5" action="ppaction://hlinksldjump"/>
          </p:cNvPr>
          <p:cNvSpPr/>
          <p:nvPr/>
        </p:nvSpPr>
        <p:spPr>
          <a:xfrm>
            <a:off x="746743" y="2243908"/>
            <a:ext cx="2872049" cy="79195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„Pa reci mu svoj broj, sigurno te pita s razlogom.”</a:t>
            </a:r>
          </a:p>
        </p:txBody>
      </p:sp>
      <p:sp>
        <p:nvSpPr>
          <p:cNvPr id="42" name="Zaobljeni pravokutnik 41">
            <a:hlinkClick r:id="rId5" action="ppaction://hlinksldjump"/>
          </p:cNvPr>
          <p:cNvSpPr/>
          <p:nvPr/>
        </p:nvSpPr>
        <p:spPr>
          <a:xfrm>
            <a:off x="742899" y="3275827"/>
            <a:ext cx="2664296" cy="6979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„Daj 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čovjeku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broj mobitela 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kad te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pitao.”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Zaobljeni pravokutnik 42">
            <a:hlinkClick r:id="rId6" action="ppaction://hlinksldjump"/>
          </p:cNvPr>
          <p:cNvSpPr/>
          <p:nvPr/>
        </p:nvSpPr>
        <p:spPr>
          <a:xfrm>
            <a:off x="746744" y="4189946"/>
            <a:ext cx="2664296" cy="17555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„Nemoj mu dati broj mobitela jer je njegov profil anoniman i tko zna što bi ti mogao napravit.” </a:t>
            </a:r>
          </a:p>
        </p:txBody>
      </p:sp>
    </p:spTree>
    <p:extLst>
      <p:ext uri="{BB962C8B-B14F-4D97-AF65-F5344CB8AC3E}">
        <p14:creationId xmlns:p14="http://schemas.microsoft.com/office/powerpoint/2010/main" val="29563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07704" y="1196752"/>
            <a:ext cx="5328592" cy="2808312"/>
            <a:chOff x="1907704" y="1196752"/>
            <a:chExt cx="5328592" cy="3672408"/>
          </a:xfrm>
        </p:grpSpPr>
        <p:sp>
          <p:nvSpPr>
            <p:cNvPr id="2" name="Rounded Rectangle 1"/>
            <p:cNvSpPr/>
            <p:nvPr/>
          </p:nvSpPr>
          <p:spPr>
            <a:xfrm>
              <a:off x="1907704" y="1196752"/>
              <a:ext cx="5328592" cy="3672408"/>
            </a:xfrm>
            <a:prstGeom prst="round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sz="3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r-HR" sz="3200" dirty="0" smtClean="0">
                  <a:latin typeface="Times New Roman" pitchFamily="18" charset="0"/>
                  <a:cs typeface="Times New Roman" pitchFamily="18" charset="0"/>
                </a:rPr>
                <a:t>BRAVO</a:t>
              </a:r>
            </a:p>
            <a:p>
              <a:pPr algn="ctr"/>
              <a:endParaRPr lang="hr-HR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r-HR" dirty="0" smtClean="0">
                  <a:latin typeface="Times New Roman" pitchFamily="18" charset="0"/>
                  <a:cs typeface="Times New Roman" pitchFamily="18" charset="0"/>
                </a:rPr>
                <a:t>DOBRO BI POSTUPIO. OTKRIVANJE SVOG IDENTITETA I OSOBNIH STVARI NEPOZNATIM LJUDIMA, A POSEBNO PREKO INTERNETA, JE VRLO OPASNO I TO TREBAŠ IZBJEGAVATI.  </a:t>
              </a:r>
              <a:endParaRPr lang="hr-HR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hr-HR" sz="32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hr-HR" dirty="0" smtClean="0"/>
                <a:t> </a:t>
              </a:r>
              <a:endParaRPr lang="hr-HR" dirty="0"/>
            </a:p>
          </p:txBody>
        </p:sp>
        <p:sp>
          <p:nvSpPr>
            <p:cNvPr id="3" name="Action Button: Forward or Next 2">
              <a:hlinkClick r:id="rId4" action="ppaction://hlinksldjump" highlightClick="1"/>
            </p:cNvPr>
            <p:cNvSpPr/>
            <p:nvPr/>
          </p:nvSpPr>
          <p:spPr>
            <a:xfrm>
              <a:off x="5796136" y="4115846"/>
              <a:ext cx="504056" cy="609300"/>
            </a:xfrm>
            <a:prstGeom prst="actionButtonForwardNex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532526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35696" y="980728"/>
            <a:ext cx="5904656" cy="33123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OTKRIVANJE SVOG IDENTITETA I OSOBNIH STVARI PREKO INTERNETA MOŽE BITI VRLO OPASNO. DRUGI PUT MALO BOLJE RAZMISLI.</a:t>
            </a:r>
          </a:p>
          <a:p>
            <a:pPr algn="ctr"/>
            <a:r>
              <a:rPr lang="hr-HR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Forward or Next 2">
            <a:hlinkClick r:id="rId2" action="ppaction://hlinksldjump" highlightClick="1"/>
          </p:cNvPr>
          <p:cNvSpPr/>
          <p:nvPr/>
        </p:nvSpPr>
        <p:spPr>
          <a:xfrm>
            <a:off x="6300192" y="3433367"/>
            <a:ext cx="504056" cy="465935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3524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1">
                <a:lumMod val="85000"/>
                <a:lumOff val="1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9606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ČIJI PROFIL JE NAJSIGURNIJI?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2304256" cy="2383532"/>
          </a:xfrm>
          <a:prstGeom prst="rect">
            <a:avLst/>
          </a:prstGeom>
        </p:spPr>
      </p:pic>
      <p:pic>
        <p:nvPicPr>
          <p:cNvPr id="4" name="Picture 3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226" y="1556792"/>
            <a:ext cx="2286000" cy="2383532"/>
          </a:xfrm>
          <a:prstGeom prst="rect">
            <a:avLst/>
          </a:prstGeom>
        </p:spPr>
      </p:pic>
      <p:pic>
        <p:nvPicPr>
          <p:cNvPr id="5" name="Picture 4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556792"/>
            <a:ext cx="2258346" cy="2383532"/>
          </a:xfrm>
          <a:prstGeom prst="rect">
            <a:avLst/>
          </a:prstGeom>
        </p:spPr>
      </p:pic>
      <p:sp>
        <p:nvSpPr>
          <p:cNvPr id="6" name="Oval 5">
            <a:hlinkClick r:id="rId8" action="ppaction://hlinksldjump"/>
          </p:cNvPr>
          <p:cNvSpPr/>
          <p:nvPr/>
        </p:nvSpPr>
        <p:spPr>
          <a:xfrm>
            <a:off x="1943708" y="4365104"/>
            <a:ext cx="360040" cy="3600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276" y="4310174"/>
            <a:ext cx="469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375" y="4310174"/>
            <a:ext cx="469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383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1451" y="1340768"/>
            <a:ext cx="61926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IME: DANIJEL </a:t>
            </a:r>
          </a:p>
          <a:p>
            <a:r>
              <a:rPr lang="hr-HR" dirty="0" smtClean="0"/>
              <a:t>PREZIME: OREŠKOVIĆ</a:t>
            </a:r>
          </a:p>
          <a:p>
            <a:r>
              <a:rPr lang="hr-HR" dirty="0" smtClean="0"/>
              <a:t>DATUM ROĐENJA: 4.7.2000.g.</a:t>
            </a:r>
          </a:p>
          <a:p>
            <a:r>
              <a:rPr lang="hr-HR" dirty="0" smtClean="0"/>
              <a:t>BROJ MOBITELA:0993458761</a:t>
            </a:r>
          </a:p>
          <a:p>
            <a:r>
              <a:rPr lang="hr-HR" dirty="0" smtClean="0"/>
              <a:t>MJESTO STANOVANJA: KARLOVAC</a:t>
            </a:r>
          </a:p>
          <a:p>
            <a:r>
              <a:rPr lang="hr-HR" dirty="0" smtClean="0"/>
              <a:t>ADRESA STANOVANJA: ULICA ĆIRILA I METODA 142</a:t>
            </a:r>
          </a:p>
          <a:p>
            <a:r>
              <a:rPr lang="hr-HR" dirty="0" smtClean="0"/>
              <a:t>ŠKOLA: OŠ ZRINSKIH I FRANKOPANA </a:t>
            </a:r>
          </a:p>
          <a:p>
            <a:r>
              <a:rPr lang="hr-HR" dirty="0" smtClean="0"/>
              <a:t>RAZRED: 8.d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516216" y="5949280"/>
            <a:ext cx="504056" cy="504056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83441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12776"/>
            <a:ext cx="4680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IME: JURICA </a:t>
            </a:r>
          </a:p>
          <a:p>
            <a:r>
              <a:rPr lang="hr-HR" dirty="0" smtClean="0"/>
              <a:t>PREZIME: ŽARKOVIĆ</a:t>
            </a:r>
          </a:p>
          <a:p>
            <a:r>
              <a:rPr lang="hr-HR" dirty="0" smtClean="0"/>
              <a:t>DATUM ROĐENJA: 16.1.2000.g.</a:t>
            </a:r>
          </a:p>
          <a:p>
            <a:r>
              <a:rPr lang="hr-HR" dirty="0" smtClean="0"/>
              <a:t>BROJ MOBITELA: - </a:t>
            </a:r>
          </a:p>
          <a:p>
            <a:r>
              <a:rPr lang="hr-HR" dirty="0" smtClean="0"/>
              <a:t>MJESTO STANOVANJA: - </a:t>
            </a:r>
          </a:p>
          <a:p>
            <a:r>
              <a:rPr lang="hr-HR" dirty="0" smtClean="0"/>
              <a:t>ADRESA STANOVANJA: - </a:t>
            </a:r>
          </a:p>
          <a:p>
            <a:r>
              <a:rPr lang="hr-HR" dirty="0" smtClean="0"/>
              <a:t>ŠKOLA: - </a:t>
            </a:r>
          </a:p>
          <a:p>
            <a:r>
              <a:rPr lang="hr-HR" dirty="0" smtClean="0"/>
              <a:t>RAZRED: - 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6588224" y="5877272"/>
            <a:ext cx="504056" cy="504056"/>
          </a:xfrm>
          <a:prstGeom prst="actionButtonBackPrevio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5744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627</TotalTime>
  <Words>703</Words>
  <Application>Microsoft Office PowerPoint</Application>
  <PresentationFormat>On-screen Show (4:3)</PresentationFormat>
  <Paragraphs>187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Composite</vt:lpstr>
      <vt:lpstr>Presentation1</vt:lpstr>
      <vt:lpstr>SIGURNOST NA INTERNETU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Ivana Rozic</cp:lastModifiedBy>
  <cp:revision>52</cp:revision>
  <dcterms:created xsi:type="dcterms:W3CDTF">2015-01-31T14:03:32Z</dcterms:created>
  <dcterms:modified xsi:type="dcterms:W3CDTF">2015-02-09T11:28:44Z</dcterms:modified>
</cp:coreProperties>
</file>