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5"/>
  </p:notesMasterIdLst>
  <p:sldIdLst>
    <p:sldId id="256" r:id="rId5"/>
    <p:sldId id="279" r:id="rId6"/>
    <p:sldId id="257" r:id="rId7"/>
    <p:sldId id="262" r:id="rId8"/>
    <p:sldId id="263" r:id="rId9"/>
    <p:sldId id="264" r:id="rId10"/>
    <p:sldId id="282" r:id="rId11"/>
    <p:sldId id="258" r:id="rId12"/>
    <p:sldId id="269" r:id="rId13"/>
    <p:sldId id="265" r:id="rId14"/>
    <p:sldId id="266" r:id="rId15"/>
    <p:sldId id="283" r:id="rId16"/>
    <p:sldId id="259" r:id="rId17"/>
    <p:sldId id="271" r:id="rId18"/>
    <p:sldId id="261" r:id="rId19"/>
    <p:sldId id="267" r:id="rId20"/>
    <p:sldId id="268" r:id="rId21"/>
    <p:sldId id="284" r:id="rId22"/>
    <p:sldId id="270" r:id="rId23"/>
    <p:sldId id="272" r:id="rId24"/>
    <p:sldId id="273" r:id="rId25"/>
    <p:sldId id="274" r:id="rId26"/>
    <p:sldId id="285" r:id="rId27"/>
    <p:sldId id="275" r:id="rId28"/>
    <p:sldId id="276" r:id="rId29"/>
    <p:sldId id="277" r:id="rId30"/>
    <p:sldId id="278" r:id="rId31"/>
    <p:sldId id="286" r:id="rId32"/>
    <p:sldId id="281" r:id="rId33"/>
    <p:sldId id="280" r:id="rId34"/>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p:cViewPr varScale="1">
        <p:scale>
          <a:sx n="70" d="100"/>
          <a:sy n="70" d="100"/>
        </p:scale>
        <p:origin x="87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F83C6-D7A7-4ABE-8F6F-CB1D9D1A100F}" type="datetimeFigureOut">
              <a:rPr lang="hr-HR" smtClean="0"/>
              <a:t>8.2.2015.</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2AAE22-3ED3-4BD0-81FD-E05BCEDCD3F3}" type="slidenum">
              <a:rPr lang="hr-HR" smtClean="0"/>
              <a:t>‹#›</a:t>
            </a:fld>
            <a:endParaRPr lang="hr-HR"/>
          </a:p>
        </p:txBody>
      </p:sp>
    </p:spTree>
    <p:extLst>
      <p:ext uri="{BB962C8B-B14F-4D97-AF65-F5344CB8AC3E}">
        <p14:creationId xmlns:p14="http://schemas.microsoft.com/office/powerpoint/2010/main" val="308607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A12AAE22-3ED3-4BD0-81FD-E05BCEDCD3F3}" type="slidenum">
              <a:rPr lang="hr-HR" smtClean="0"/>
              <a:t>19</a:t>
            </a:fld>
            <a:endParaRPr lang="hr-HR"/>
          </a:p>
        </p:txBody>
      </p:sp>
    </p:spTree>
    <p:extLst>
      <p:ext uri="{BB962C8B-B14F-4D97-AF65-F5344CB8AC3E}">
        <p14:creationId xmlns:p14="http://schemas.microsoft.com/office/powerpoint/2010/main" val="4024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t>8.2.2015.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227252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t>8.2.2015.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384800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t>8.2.2015.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3879935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96753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9776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88524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1995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020958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90675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11596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1611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t>8.2.2015.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402827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9681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541512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45058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967539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99776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88524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19956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020958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9067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31159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5562228B-E9D1-4996-BE7E-FC4627A26DD4}" type="datetimeFigureOut">
              <a:rPr lang="hr-HR" smtClean="0"/>
              <a:t>8.2.2015.</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1982336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16112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96819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541512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450583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1024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09373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931324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083579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8" name="Rezervirano mjesto podnožja 7"/>
          <p:cNvSpPr>
            <a:spLocks noGrp="1"/>
          </p:cNvSpPr>
          <p:nvPr>
            <p:ph type="ftr" sz="quarter" idx="11"/>
          </p:nvPr>
        </p:nvSpPr>
        <p:spPr/>
        <p:txBody>
          <a:bodyPr/>
          <a:lstStyle/>
          <a:p>
            <a:endParaRPr lang="hr-HR">
              <a:solidFill>
                <a:prstClr val="black">
                  <a:tint val="75000"/>
                </a:prstClr>
              </a:solidFill>
            </a:endParaRPr>
          </a:p>
        </p:txBody>
      </p:sp>
      <p:sp>
        <p:nvSpPr>
          <p:cNvPr id="9" name="Rezervirano mjesto broja slajda 8"/>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2609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4" name="Rezervirano mjesto podnožja 3"/>
          <p:cNvSpPr>
            <a:spLocks noGrp="1"/>
          </p:cNvSpPr>
          <p:nvPr>
            <p:ph type="ftr" sz="quarter" idx="11"/>
          </p:nvPr>
        </p:nvSpPr>
        <p:spPr/>
        <p:txBody>
          <a:bodyPr/>
          <a:lstStyle/>
          <a:p>
            <a:endParaRPr lang="hr-HR">
              <a:solidFill>
                <a:prstClr val="black">
                  <a:tint val="75000"/>
                </a:prstClr>
              </a:solidFill>
            </a:endParaRPr>
          </a:p>
        </p:txBody>
      </p:sp>
      <p:sp>
        <p:nvSpPr>
          <p:cNvPr id="5" name="Rezervirano mjesto broja slajda 4"/>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088226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5562228B-E9D1-4996-BE7E-FC4627A26DD4}" type="datetimeFigureOut">
              <a:rPr lang="hr-HR" smtClean="0"/>
              <a:t>8.2.2015.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494138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3" name="Rezervirano mjesto podnožja 2"/>
          <p:cNvSpPr>
            <a:spLocks noGrp="1"/>
          </p:cNvSpPr>
          <p:nvPr>
            <p:ph type="ftr" sz="quarter" idx="11"/>
          </p:nvPr>
        </p:nvSpPr>
        <p:spPr/>
        <p:txBody>
          <a:bodyPr/>
          <a:lstStyle/>
          <a:p>
            <a:endParaRPr lang="hr-HR">
              <a:solidFill>
                <a:prstClr val="black">
                  <a:tint val="75000"/>
                </a:prstClr>
              </a:solidFill>
            </a:endParaRPr>
          </a:p>
        </p:txBody>
      </p:sp>
      <p:sp>
        <p:nvSpPr>
          <p:cNvPr id="4" name="Rezervirano mjesto broja slajda 3"/>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718721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320222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6" name="Rezervirano mjesto podnožja 5"/>
          <p:cNvSpPr>
            <a:spLocks noGrp="1"/>
          </p:cNvSpPr>
          <p:nvPr>
            <p:ph type="ftr" sz="quarter" idx="11"/>
          </p:nvPr>
        </p:nvSpPr>
        <p:spPr/>
        <p:txBody>
          <a:bodyPr/>
          <a:lstStyle/>
          <a:p>
            <a:endParaRPr lang="hr-HR">
              <a:solidFill>
                <a:prstClr val="black">
                  <a:tint val="75000"/>
                </a:prstClr>
              </a:solidFill>
            </a:endParaRPr>
          </a:p>
        </p:txBody>
      </p:sp>
      <p:sp>
        <p:nvSpPr>
          <p:cNvPr id="7" name="Rezervirano mjesto broja slajda 6"/>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187753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597301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11"/>
          </p:nvPr>
        </p:nvSpPr>
        <p:spPr/>
        <p:txBody>
          <a:bodyPr/>
          <a:lstStyle/>
          <a:p>
            <a:endParaRPr lang="hr-HR">
              <a:solidFill>
                <a:prstClr val="black">
                  <a:tint val="75000"/>
                </a:prstClr>
              </a:solidFill>
            </a:endParaRPr>
          </a:p>
        </p:txBody>
      </p:sp>
      <p:sp>
        <p:nvSpPr>
          <p:cNvPr id="6" name="Rezervirano mjesto broja slajda 5"/>
          <p:cNvSpPr>
            <a:spLocks noGrp="1"/>
          </p:cNvSpPr>
          <p:nvPr>
            <p:ph type="sldNum" sz="quarter" idx="12"/>
          </p:nvPr>
        </p:nvSpPr>
        <p:spPr/>
        <p:txBody>
          <a:body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9003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5562228B-E9D1-4996-BE7E-FC4627A26DD4}" type="datetimeFigureOut">
              <a:rPr lang="hr-HR" smtClean="0"/>
              <a:t>8.2.2015.</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163694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5562228B-E9D1-4996-BE7E-FC4627A26DD4}" type="datetimeFigureOut">
              <a:rPr lang="hr-HR" smtClean="0"/>
              <a:t>8.2.2015.</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185430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5562228B-E9D1-4996-BE7E-FC4627A26DD4}" type="datetimeFigureOut">
              <a:rPr lang="hr-HR" smtClean="0"/>
              <a:t>8.2.2015.</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676179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t>8.2.2015.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320897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5562228B-E9D1-4996-BE7E-FC4627A26DD4}" type="datetimeFigureOut">
              <a:rPr lang="hr-HR" smtClean="0"/>
              <a:t>8.2.2015.</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7427F9C-E3AE-42E6-A4BA-9E6F2E5C9529}" type="slidenum">
              <a:rPr lang="hr-HR" smtClean="0"/>
              <a:t>‹#›</a:t>
            </a:fld>
            <a:endParaRPr lang="hr-HR"/>
          </a:p>
        </p:txBody>
      </p:sp>
    </p:spTree>
    <p:extLst>
      <p:ext uri="{BB962C8B-B14F-4D97-AF65-F5344CB8AC3E}">
        <p14:creationId xmlns:p14="http://schemas.microsoft.com/office/powerpoint/2010/main" val="2510518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2228B-E9D1-4996-BE7E-FC4627A26DD4}" type="datetimeFigureOut">
              <a:rPr lang="hr-HR" smtClean="0"/>
              <a:t>8.2.2015.</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27F9C-E3AE-42E6-A4BA-9E6F2E5C9529}" type="slidenum">
              <a:rPr lang="hr-HR" smtClean="0"/>
              <a:t>‹#›</a:t>
            </a:fld>
            <a:endParaRPr lang="hr-HR"/>
          </a:p>
        </p:txBody>
      </p:sp>
    </p:spTree>
    <p:extLst>
      <p:ext uri="{BB962C8B-B14F-4D97-AF65-F5344CB8AC3E}">
        <p14:creationId xmlns:p14="http://schemas.microsoft.com/office/powerpoint/2010/main" val="38788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16719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167195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2228B-E9D1-4996-BE7E-FC4627A26DD4}" type="datetimeFigureOut">
              <a:rPr lang="hr-HR" smtClean="0">
                <a:solidFill>
                  <a:prstClr val="black">
                    <a:tint val="75000"/>
                  </a:prstClr>
                </a:solidFill>
              </a:rPr>
              <a:pPr/>
              <a:t>8.2.2015.</a:t>
            </a:fld>
            <a:endParaRPr lang="hr-HR">
              <a:solidFill>
                <a:prstClr val="black">
                  <a:tint val="75000"/>
                </a:prstClr>
              </a:solidFill>
            </a:endParaRP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solidFill>
                <a:prstClr val="black">
                  <a:tint val="75000"/>
                </a:prstClr>
              </a:solidFill>
            </a:endParaRP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27F9C-E3AE-42E6-A4BA-9E6F2E5C9529}"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925183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slide" Target="slide12.xml"/><Relationship Id="rId5" Type="http://schemas.openxmlformats.org/officeDocument/2006/relationships/image" Target="../media/image17.png"/><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1.png"/><Relationship Id="rId7" Type="http://schemas.openxmlformats.org/officeDocument/2006/relationships/slide" Target="slide14.xml"/><Relationship Id="rId2" Type="http://schemas.openxmlformats.org/officeDocument/2006/relationships/image" Target="../media/image23.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5.xml"/><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slide" Target="slide18.xml"/><Relationship Id="rId5" Type="http://schemas.openxmlformats.org/officeDocument/2006/relationships/image" Target="../media/image17.png"/><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jpg"/><Relationship Id="rId7"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5" Type="http://schemas.openxmlformats.org/officeDocument/2006/relationships/slide" Target="slide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1.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17.png"/><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35.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6.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slide" Target="slide28.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6.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slide" Target="slide4.xml"/><Relationship Id="rId2" Type="http://schemas.openxmlformats.org/officeDocument/2006/relationships/image" Target="../media/image9.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37.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7.pn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9.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l="-4000" r="-1000"/>
          </a:stretch>
        </a:blipFill>
        <a:effectLst/>
      </p:bgPr>
    </p:bg>
    <p:spTree>
      <p:nvGrpSpPr>
        <p:cNvPr id="1" name=""/>
        <p:cNvGrpSpPr/>
        <p:nvPr/>
      </p:nvGrpSpPr>
      <p:grpSpPr>
        <a:xfrm>
          <a:off x="0" y="0"/>
          <a:ext cx="0" cy="0"/>
          <a:chOff x="0" y="0"/>
          <a:chExt cx="0" cy="0"/>
        </a:xfrm>
      </p:grpSpPr>
      <p:pic>
        <p:nvPicPr>
          <p:cNvPr id="4" name="Slika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8176" y="2840502"/>
            <a:ext cx="5328591" cy="3991535"/>
          </a:xfrm>
          <a:prstGeom prst="rect">
            <a:avLst/>
          </a:prstGeom>
        </p:spPr>
      </p:pic>
      <p:pic>
        <p:nvPicPr>
          <p:cNvPr id="5" name="Slika 4"/>
          <p:cNvPicPr>
            <a:picLocks noChangeAspect="1"/>
          </p:cNvPicPr>
          <p:nvPr/>
        </p:nvPicPr>
        <p:blipFill>
          <a:blip r:embed="rId5">
            <a:extLst>
              <a:ext uri="{BEBA8EAE-BF5A-486C-A8C5-ECC9F3942E4B}">
                <a14:imgProps xmlns:a14="http://schemas.microsoft.com/office/drawing/2010/main">
                  <a14:imgLayer r:embed="rId6">
                    <a14:imgEffect>
                      <a14:backgroundRemoval t="676" b="99212" l="9875" r="84006"/>
                    </a14:imgEffect>
                  </a14:imgLayer>
                </a14:imgProps>
              </a:ext>
              <a:ext uri="{28A0092B-C50C-407E-A947-70E740481C1C}">
                <a14:useLocalDpi xmlns:a14="http://schemas.microsoft.com/office/drawing/2010/main" val="0"/>
              </a:ext>
            </a:extLst>
          </a:blip>
          <a:stretch>
            <a:fillRect/>
          </a:stretch>
        </p:blipFill>
        <p:spPr>
          <a:xfrm>
            <a:off x="6084168" y="2666160"/>
            <a:ext cx="3742162" cy="4248472"/>
          </a:xfrm>
          <a:prstGeom prst="rect">
            <a:avLst/>
          </a:prstGeom>
        </p:spPr>
      </p:pic>
      <p:sp>
        <p:nvSpPr>
          <p:cNvPr id="6" name="Elipsa 5"/>
          <p:cNvSpPr/>
          <p:nvPr/>
        </p:nvSpPr>
        <p:spPr>
          <a:xfrm>
            <a:off x="0" y="89620"/>
            <a:ext cx="1152128" cy="108012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r-HR" sz="8000" dirty="0" smtClean="0"/>
              <a:t>I</a:t>
            </a:r>
            <a:endParaRPr lang="hr-HR" sz="8000" dirty="0"/>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298" y="789459"/>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390" y="78024"/>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246" y="819225"/>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9759" y="120709"/>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715" y="876783"/>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4345" y="66428"/>
            <a:ext cx="117633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niOkvir 2"/>
          <p:cNvSpPr txBox="1"/>
          <p:nvPr/>
        </p:nvSpPr>
        <p:spPr>
          <a:xfrm>
            <a:off x="1245822" y="784775"/>
            <a:ext cx="731290" cy="1107996"/>
          </a:xfrm>
          <a:prstGeom prst="rect">
            <a:avLst/>
          </a:prstGeom>
          <a:noFill/>
        </p:spPr>
        <p:txBody>
          <a:bodyPr wrap="none" rtlCol="0">
            <a:spAutoFit/>
          </a:bodyPr>
          <a:lstStyle/>
          <a:p>
            <a:r>
              <a:rPr lang="hr-HR" sz="6600" dirty="0" smtClean="0"/>
              <a:t>N</a:t>
            </a:r>
            <a:endParaRPr lang="hr-HR" sz="6600" dirty="0"/>
          </a:p>
        </p:txBody>
      </p:sp>
      <p:sp>
        <p:nvSpPr>
          <p:cNvPr id="7" name="TekstniOkvir 6"/>
          <p:cNvSpPr txBox="1"/>
          <p:nvPr/>
        </p:nvSpPr>
        <p:spPr>
          <a:xfrm>
            <a:off x="2290673" y="157927"/>
            <a:ext cx="559769" cy="1015663"/>
          </a:xfrm>
          <a:prstGeom prst="rect">
            <a:avLst/>
          </a:prstGeom>
          <a:noFill/>
        </p:spPr>
        <p:txBody>
          <a:bodyPr wrap="none" rtlCol="0">
            <a:spAutoFit/>
          </a:bodyPr>
          <a:lstStyle/>
          <a:p>
            <a:r>
              <a:rPr lang="hr-HR" sz="6000" dirty="0" smtClean="0"/>
              <a:t>T</a:t>
            </a:r>
            <a:endParaRPr lang="hr-HR" sz="6000" dirty="0"/>
          </a:p>
        </p:txBody>
      </p:sp>
      <p:sp>
        <p:nvSpPr>
          <p:cNvPr id="11" name="TekstniOkvir 10"/>
          <p:cNvSpPr txBox="1"/>
          <p:nvPr/>
        </p:nvSpPr>
        <p:spPr>
          <a:xfrm>
            <a:off x="3462860" y="789459"/>
            <a:ext cx="635110" cy="1200329"/>
          </a:xfrm>
          <a:prstGeom prst="rect">
            <a:avLst/>
          </a:prstGeom>
          <a:noFill/>
        </p:spPr>
        <p:txBody>
          <a:bodyPr wrap="none" rtlCol="0">
            <a:spAutoFit/>
          </a:bodyPr>
          <a:lstStyle/>
          <a:p>
            <a:r>
              <a:rPr lang="hr-HR" sz="7200" dirty="0" smtClean="0"/>
              <a:t>E</a:t>
            </a:r>
            <a:endParaRPr lang="hr-HR" sz="72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5335" y="886476"/>
            <a:ext cx="1169987"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kstniOkvir 11"/>
          <p:cNvSpPr txBox="1"/>
          <p:nvPr/>
        </p:nvSpPr>
        <p:spPr>
          <a:xfrm>
            <a:off x="4525563" y="111760"/>
            <a:ext cx="644728" cy="1107996"/>
          </a:xfrm>
          <a:prstGeom prst="rect">
            <a:avLst/>
          </a:prstGeom>
          <a:noFill/>
        </p:spPr>
        <p:txBody>
          <a:bodyPr wrap="none" rtlCol="0">
            <a:spAutoFit/>
          </a:bodyPr>
          <a:lstStyle/>
          <a:p>
            <a:r>
              <a:rPr lang="hr-HR" sz="6600" dirty="0" smtClean="0"/>
              <a:t>R</a:t>
            </a:r>
            <a:endParaRPr lang="hr-HR" sz="6600" dirty="0"/>
          </a:p>
        </p:txBody>
      </p:sp>
      <p:sp>
        <p:nvSpPr>
          <p:cNvPr id="13" name="TekstniOkvir 12"/>
          <p:cNvSpPr txBox="1"/>
          <p:nvPr/>
        </p:nvSpPr>
        <p:spPr>
          <a:xfrm>
            <a:off x="5609238" y="874441"/>
            <a:ext cx="731290" cy="1107996"/>
          </a:xfrm>
          <a:prstGeom prst="rect">
            <a:avLst/>
          </a:prstGeom>
          <a:noFill/>
        </p:spPr>
        <p:txBody>
          <a:bodyPr wrap="none" rtlCol="0">
            <a:spAutoFit/>
          </a:bodyPr>
          <a:lstStyle/>
          <a:p>
            <a:r>
              <a:rPr lang="hr-HR" sz="6600" dirty="0" smtClean="0"/>
              <a:t>N</a:t>
            </a:r>
            <a:endParaRPr lang="hr-HR" sz="6600" dirty="0"/>
          </a:p>
        </p:txBody>
      </p:sp>
      <p:sp>
        <p:nvSpPr>
          <p:cNvPr id="14" name="TekstniOkvir 13"/>
          <p:cNvSpPr txBox="1"/>
          <p:nvPr/>
        </p:nvSpPr>
        <p:spPr>
          <a:xfrm>
            <a:off x="6763392" y="61744"/>
            <a:ext cx="598241" cy="1107996"/>
          </a:xfrm>
          <a:prstGeom prst="rect">
            <a:avLst/>
          </a:prstGeom>
          <a:noFill/>
        </p:spPr>
        <p:txBody>
          <a:bodyPr wrap="none" rtlCol="0">
            <a:spAutoFit/>
          </a:bodyPr>
          <a:lstStyle/>
          <a:p>
            <a:r>
              <a:rPr lang="hr-HR" sz="6600" dirty="0" smtClean="0"/>
              <a:t>E</a:t>
            </a:r>
            <a:endParaRPr lang="hr-HR" sz="6600" dirty="0"/>
          </a:p>
        </p:txBody>
      </p:sp>
      <p:sp>
        <p:nvSpPr>
          <p:cNvPr id="15" name="TekstniOkvir 14"/>
          <p:cNvSpPr txBox="1"/>
          <p:nvPr/>
        </p:nvSpPr>
        <p:spPr>
          <a:xfrm>
            <a:off x="7922009" y="901994"/>
            <a:ext cx="596638" cy="1107996"/>
          </a:xfrm>
          <a:prstGeom prst="rect">
            <a:avLst/>
          </a:prstGeom>
          <a:noFill/>
        </p:spPr>
        <p:txBody>
          <a:bodyPr wrap="none" rtlCol="0">
            <a:spAutoFit/>
          </a:bodyPr>
          <a:lstStyle/>
          <a:p>
            <a:r>
              <a:rPr lang="hr-HR" sz="6600" dirty="0" smtClean="0"/>
              <a:t>T</a:t>
            </a:r>
            <a:endParaRPr lang="hr-HR" sz="6600" dirty="0"/>
          </a:p>
        </p:txBody>
      </p:sp>
      <p:sp>
        <p:nvSpPr>
          <p:cNvPr id="2" name="Akcijski gumb: Prilagođeno 1">
            <a:hlinkClick r:id="" action="ppaction://hlinkshowjump?jump=nextslide" highlightClick="1"/>
          </p:cNvPr>
          <p:cNvSpPr/>
          <p:nvPr/>
        </p:nvSpPr>
        <p:spPr>
          <a:xfrm>
            <a:off x="667102" y="5517232"/>
            <a:ext cx="1623571" cy="72008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PRAVILA</a:t>
            </a:r>
            <a:endParaRPr lang="hr-HR" sz="2400" dirty="0">
              <a:solidFill>
                <a:schemeClr val="tx1"/>
              </a:solidFill>
            </a:endParaRPr>
          </a:p>
        </p:txBody>
      </p:sp>
      <p:sp>
        <p:nvSpPr>
          <p:cNvPr id="8" name="Strelica udesno 7">
            <a:hlinkClick r:id="rId9" action="ppaction://hlinksldjump"/>
          </p:cNvPr>
          <p:cNvSpPr/>
          <p:nvPr/>
        </p:nvSpPr>
        <p:spPr>
          <a:xfrm>
            <a:off x="4097970" y="5301208"/>
            <a:ext cx="1626158" cy="122413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ZAPOČNI KVIZ</a:t>
            </a:r>
            <a:endParaRPr lang="hr-HR" dirty="0">
              <a:solidFill>
                <a:schemeClr val="tx1"/>
              </a:solidFill>
            </a:endParaRPr>
          </a:p>
        </p:txBody>
      </p:sp>
    </p:spTree>
    <p:extLst>
      <p:ext uri="{BB962C8B-B14F-4D97-AF65-F5344CB8AC3E}">
        <p14:creationId xmlns:p14="http://schemas.microsoft.com/office/powerpoint/2010/main" val="173208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37" y="2366333"/>
            <a:ext cx="5717877"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utnik 7"/>
          <p:cNvSpPr/>
          <p:nvPr/>
        </p:nvSpPr>
        <p:spPr>
          <a:xfrm>
            <a:off x="1835696" y="3933056"/>
            <a:ext cx="5379218" cy="720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sp>
        <p:nvSpPr>
          <p:cNvPr id="9" name="TekstniOkvir 8"/>
          <p:cNvSpPr txBox="1"/>
          <p:nvPr/>
        </p:nvSpPr>
        <p:spPr>
          <a:xfrm>
            <a:off x="3131840" y="4365104"/>
            <a:ext cx="2304256" cy="646331"/>
          </a:xfrm>
          <a:prstGeom prst="rect">
            <a:avLst/>
          </a:prstGeom>
          <a:noFill/>
        </p:spPr>
        <p:txBody>
          <a:bodyPr wrap="square" rtlCol="0">
            <a:spAutoFit/>
          </a:bodyPr>
          <a:lstStyle/>
          <a:p>
            <a:r>
              <a:rPr lang="hr-HR" sz="3600" dirty="0" smtClean="0">
                <a:solidFill>
                  <a:prstClr val="black"/>
                </a:solidFill>
              </a:rPr>
              <a:t>2 boda</a:t>
            </a:r>
            <a:endParaRPr lang="hr-HR" sz="3600" dirty="0">
              <a:solidFill>
                <a:prstClr val="black"/>
              </a:solidFill>
            </a:endParaRPr>
          </a:p>
        </p:txBody>
      </p:sp>
      <p:sp>
        <p:nvSpPr>
          <p:cNvPr id="10" name="Strelica udesno 9">
            <a:hlinkClick r:id="rId4" action="ppaction://hlinksldjump"/>
          </p:cNvPr>
          <p:cNvSpPr/>
          <p:nvPr/>
        </p:nvSpPr>
        <p:spPr>
          <a:xfrm>
            <a:off x="5789749" y="5373216"/>
            <a:ext cx="2232248" cy="11247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solidFill>
                  <a:prstClr val="black"/>
                </a:solidFill>
              </a:rPr>
              <a:t>KRENI NA SLJEDEĆU SITUACIJU</a:t>
            </a:r>
            <a:r>
              <a:rPr lang="hr-HR" sz="1600" dirty="0" smtClean="0">
                <a:solidFill>
                  <a:prstClr val="white"/>
                </a:solidFill>
              </a:rPr>
              <a:t>al</a:t>
            </a:r>
            <a:endParaRPr lang="hr-HR" sz="1600" dirty="0">
              <a:solidFill>
                <a:prstClr val="white"/>
              </a:solidFill>
            </a:endParaRPr>
          </a:p>
        </p:txBody>
      </p:sp>
    </p:spTree>
    <p:extLst>
      <p:ext uri="{BB962C8B-B14F-4D97-AF65-F5344CB8AC3E}">
        <p14:creationId xmlns:p14="http://schemas.microsoft.com/office/powerpoint/2010/main" val="1383064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5000" b="-12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899592" y="2276872"/>
            <a:ext cx="7272808" cy="1446550"/>
          </a:xfrm>
          <a:prstGeom prst="rect">
            <a:avLst/>
          </a:prstGeom>
          <a:noFill/>
        </p:spPr>
        <p:txBody>
          <a:bodyPr wrap="square" rtlCol="0">
            <a:spAutoFit/>
          </a:bodyPr>
          <a:lstStyle/>
          <a:p>
            <a:pPr algn="ctr"/>
            <a:r>
              <a:rPr lang="hr-HR" sz="8800" dirty="0" smtClean="0">
                <a:solidFill>
                  <a:srgbClr val="0070C0"/>
                </a:solidFill>
              </a:rPr>
              <a:t>NETOČNO</a:t>
            </a:r>
            <a:r>
              <a:rPr lang="hr-HR" sz="8800" dirty="0" smtClean="0">
                <a:solidFill>
                  <a:srgbClr val="0070C0"/>
                </a:solidFill>
                <a:sym typeface="Wingdings" pitchFamily="2" charset="2"/>
              </a:rPr>
              <a:t></a:t>
            </a:r>
            <a:endParaRPr lang="hr-HR" sz="88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3" y="3675003"/>
            <a:ext cx="5407025"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64" y="5085184"/>
            <a:ext cx="22621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0741" y="550752"/>
            <a:ext cx="1138971" cy="151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091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trelica ulijevo 1">
            <a:hlinkClick r:id="rId3" action="ppaction://hlinksldjump"/>
          </p:cNvPr>
          <p:cNvSpPr/>
          <p:nvPr/>
        </p:nvSpPr>
        <p:spPr>
          <a:xfrm>
            <a:off x="552646" y="404664"/>
            <a:ext cx="720080" cy="86409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ekstniOkvir 3"/>
          <p:cNvSpPr txBox="1"/>
          <p:nvPr/>
        </p:nvSpPr>
        <p:spPr>
          <a:xfrm>
            <a:off x="1619672" y="1052736"/>
            <a:ext cx="5688632" cy="4031873"/>
          </a:xfrm>
          <a:prstGeom prst="rect">
            <a:avLst/>
          </a:prstGeom>
          <a:noFill/>
        </p:spPr>
        <p:txBody>
          <a:bodyPr wrap="square" rtlCol="0">
            <a:spAutoFit/>
          </a:bodyPr>
          <a:lstStyle/>
          <a:p>
            <a:r>
              <a:rPr lang="hr-HR" sz="3200" dirty="0" smtClean="0">
                <a:solidFill>
                  <a:schemeClr val="bg1"/>
                </a:solidFill>
              </a:rPr>
              <a:t>U SLUČAJU KADA TI NETKO HAKIRA PROFIL  NAJBOLJE JE OBRATITI SE POLICIJI ILI STRUČNIM OSOBAMA. SIGURNO NE ŽELIŠ DA SE NETKO PREDSTAVLJA TVOJIM IMENOM STOGA TREBA IMATI DODATNE ZAŠTITE NA SVOM PROFILU</a:t>
            </a:r>
            <a:endParaRPr lang="hr-HR" sz="3200" dirty="0">
              <a:solidFill>
                <a:schemeClr val="bg1"/>
              </a:solidFill>
            </a:endParaRPr>
          </a:p>
        </p:txBody>
      </p:sp>
    </p:spTree>
    <p:extLst>
      <p:ext uri="{BB962C8B-B14F-4D97-AF65-F5344CB8AC3E}">
        <p14:creationId xmlns:p14="http://schemas.microsoft.com/office/powerpoint/2010/main" val="2709581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673" y="2335570"/>
            <a:ext cx="5614987"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362097"/>
            <a:ext cx="38163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7500" l="18367" r="94898"/>
                    </a14:imgEffect>
                  </a14:imgLayer>
                </a14:imgProps>
              </a:ext>
              <a:ext uri="{28A0092B-C50C-407E-A947-70E740481C1C}">
                <a14:useLocalDpi xmlns:a14="http://schemas.microsoft.com/office/drawing/2010/main" val="0"/>
              </a:ext>
            </a:extLst>
          </a:blip>
          <a:stretch>
            <a:fillRect/>
          </a:stretch>
        </p:blipFill>
        <p:spPr>
          <a:xfrm rot="19693465">
            <a:off x="3635896" y="2708920"/>
            <a:ext cx="792088" cy="946310"/>
          </a:xfrm>
          <a:prstGeom prst="rect">
            <a:avLst/>
          </a:prstGeom>
        </p:spPr>
      </p:pic>
      <p:sp>
        <p:nvSpPr>
          <p:cNvPr id="4" name="Zaobljeni pravokutni oblačić 3"/>
          <p:cNvSpPr/>
          <p:nvPr/>
        </p:nvSpPr>
        <p:spPr>
          <a:xfrm>
            <a:off x="539552" y="993945"/>
            <a:ext cx="2304256" cy="1368152"/>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Došla mi je poruka na facebook . Idem ju pogledati.</a:t>
            </a:r>
          </a:p>
          <a:p>
            <a:pPr algn="ctr"/>
            <a:endParaRPr lang="hr-HR" dirty="0">
              <a:solidFill>
                <a:schemeClr val="tx1"/>
              </a:solidFill>
            </a:endParaRPr>
          </a:p>
        </p:txBody>
      </p:sp>
      <p:sp>
        <p:nvSpPr>
          <p:cNvPr id="7" name="Akcijski gumb: Prilagođeno 6">
            <a:hlinkClick r:id="" action="ppaction://hlinkshowjump?jump=nextslide" highlightClick="1"/>
          </p:cNvPr>
          <p:cNvSpPr/>
          <p:nvPr/>
        </p:nvSpPr>
        <p:spPr>
          <a:xfrm>
            <a:off x="2123728" y="3789040"/>
            <a:ext cx="936104" cy="288032"/>
          </a:xfrm>
          <a:prstGeom prst="actionButtonBlank">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dirty="0" smtClean="0">
                <a:hlinkClick r:id="rId7" action="ppaction://hlinksldjump"/>
              </a:rPr>
              <a:t>Otvori</a:t>
            </a:r>
            <a:endParaRPr lang="hr-HR" dirty="0"/>
          </a:p>
        </p:txBody>
      </p:sp>
      <p:sp>
        <p:nvSpPr>
          <p:cNvPr id="8" name="Zaobljeni pravokutni oblačić 7"/>
          <p:cNvSpPr/>
          <p:nvPr/>
        </p:nvSpPr>
        <p:spPr>
          <a:xfrm>
            <a:off x="5796136" y="548680"/>
            <a:ext cx="2520280" cy="181341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I što ćeš učiniti sada?</a:t>
            </a:r>
            <a:endParaRPr lang="hr-HR" dirty="0" smtClean="0"/>
          </a:p>
        </p:txBody>
      </p:sp>
      <p:sp>
        <p:nvSpPr>
          <p:cNvPr id="9" name="Akcijski gumb: Prilagođeno 8">
            <a:hlinkClick r:id="rId8" action="ppaction://hlinksldjump" highlightClick="1"/>
          </p:cNvPr>
          <p:cNvSpPr/>
          <p:nvPr/>
        </p:nvSpPr>
        <p:spPr>
          <a:xfrm>
            <a:off x="6096294" y="1844080"/>
            <a:ext cx="1008112" cy="346730"/>
          </a:xfrm>
          <a:prstGeom prst="actionButtonBlank">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DALJE</a:t>
            </a:r>
            <a:endParaRPr lang="hr-HR" dirty="0">
              <a:solidFill>
                <a:schemeClr val="tx1"/>
              </a:solidFill>
            </a:endParaRPr>
          </a:p>
        </p:txBody>
      </p:sp>
    </p:spTree>
    <p:extLst>
      <p:ext uri="{BB962C8B-B14F-4D97-AF65-F5344CB8AC3E}">
        <p14:creationId xmlns:p14="http://schemas.microsoft.com/office/powerpoint/2010/main" val="345256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39000"/>
          </a:stretch>
        </a:blip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3" y="836712"/>
            <a:ext cx="4581983" cy="2808312"/>
          </a:xfrm>
          <a:prstGeom prst="rect">
            <a:avLst/>
          </a:prstGeom>
          <a:ln>
            <a:noFill/>
          </a:ln>
          <a:effectLst>
            <a:outerShdw blurRad="292100" dist="139700" dir="2700000" algn="tl" rotWithShape="0">
              <a:srgbClr val="333333">
                <a:alpha val="65000"/>
              </a:srgbClr>
            </a:outerShdw>
          </a:effectLst>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884" y="1349860"/>
            <a:ext cx="1962150" cy="2333625"/>
          </a:xfrm>
          <a:prstGeom prst="rect">
            <a:avLst/>
          </a:prstGeom>
        </p:spPr>
      </p:pic>
      <p:sp>
        <p:nvSpPr>
          <p:cNvPr id="4" name="TekstniOkvir 3"/>
          <p:cNvSpPr txBox="1"/>
          <p:nvPr/>
        </p:nvSpPr>
        <p:spPr>
          <a:xfrm>
            <a:off x="5004048" y="1700808"/>
            <a:ext cx="1440160" cy="1169551"/>
          </a:xfrm>
          <a:prstGeom prst="rect">
            <a:avLst/>
          </a:prstGeom>
          <a:noFill/>
        </p:spPr>
        <p:txBody>
          <a:bodyPr wrap="square" rtlCol="0">
            <a:spAutoFit/>
          </a:bodyPr>
          <a:lstStyle/>
          <a:p>
            <a:r>
              <a:rPr lang="hr-HR" sz="1400" dirty="0" smtClean="0"/>
              <a:t>Bok,pošto se već dugo vremena dopisujemo mislila sam da se nađemo negdje</a:t>
            </a:r>
            <a:endParaRPr lang="hr-HR" sz="1400" dirty="0"/>
          </a:p>
        </p:txBody>
      </p:sp>
      <p:sp>
        <p:nvSpPr>
          <p:cNvPr id="5" name="Strelica ulijevo 4">
            <a:hlinkClick r:id="rId5" action="ppaction://hlinksldjump"/>
          </p:cNvPr>
          <p:cNvSpPr/>
          <p:nvPr/>
        </p:nvSpPr>
        <p:spPr>
          <a:xfrm>
            <a:off x="395536" y="476672"/>
            <a:ext cx="1080120" cy="122413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20330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Eksplozija 1 5"/>
          <p:cNvSpPr/>
          <p:nvPr/>
        </p:nvSpPr>
        <p:spPr>
          <a:xfrm>
            <a:off x="179512" y="188640"/>
            <a:ext cx="8748464" cy="7344816"/>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Rezervirano mjesto teksta 4"/>
          <p:cNvSpPr>
            <a:spLocks noGrp="1"/>
          </p:cNvSpPr>
          <p:nvPr>
            <p:ph type="body" sz="half" idx="2"/>
          </p:nvPr>
        </p:nvSpPr>
        <p:spPr>
          <a:xfrm>
            <a:off x="1907704" y="2492896"/>
            <a:ext cx="5688632" cy="5688632"/>
          </a:xfrm>
        </p:spPr>
        <p:txBody>
          <a:bodyPr>
            <a:noAutofit/>
          </a:bodyPr>
          <a:lstStyle/>
          <a:p>
            <a:r>
              <a:rPr lang="hr-HR" sz="2400" dirty="0" smtClean="0">
                <a:solidFill>
                  <a:srgbClr val="FF0000"/>
                </a:solidFill>
                <a:hlinkClick r:id="rId2" action="ppaction://hlinksldjump"/>
              </a:rPr>
              <a:t>A)</a:t>
            </a:r>
            <a:r>
              <a:rPr lang="hr-HR" sz="2400" dirty="0" smtClean="0">
                <a:hlinkClick r:id="rId2" action="ppaction://hlinksldjump"/>
              </a:rPr>
              <a:t>NARAVNO DA SE NEĆEŠ NAĆI SA NJOM, MISLIM DA TO NIJE SIGURNO </a:t>
            </a:r>
            <a:r>
              <a:rPr lang="hr-HR" sz="2400" dirty="0" smtClean="0">
                <a:solidFill>
                  <a:srgbClr val="FF0000"/>
                </a:solidFill>
                <a:sym typeface="Wingdings" pitchFamily="2" charset="2"/>
                <a:hlinkClick r:id="rId2" action="ppaction://hlinksldjump"/>
              </a:rPr>
              <a:t></a:t>
            </a:r>
            <a:endParaRPr lang="hr-HR" sz="2400" dirty="0" smtClean="0">
              <a:solidFill>
                <a:srgbClr val="FF0000"/>
              </a:solidFill>
            </a:endParaRPr>
          </a:p>
          <a:p>
            <a:r>
              <a:rPr lang="hr-HR" sz="2400" dirty="0" smtClean="0">
                <a:solidFill>
                  <a:srgbClr val="FF0000"/>
                </a:solidFill>
                <a:hlinkClick r:id="rId3" action="ppaction://hlinksldjump"/>
              </a:rPr>
              <a:t>B)</a:t>
            </a:r>
            <a:r>
              <a:rPr lang="hr-HR" sz="2400" dirty="0" smtClean="0">
                <a:hlinkClick r:id="rId3" action="ppaction://hlinksldjump"/>
              </a:rPr>
              <a:t>NAĆI ĆEŠ SE SA NJOM IPAK JOJ </a:t>
            </a:r>
            <a:r>
              <a:rPr lang="hr-HR" sz="2400" dirty="0" err="1" smtClean="0">
                <a:hlinkClick r:id="rId3" action="ppaction://hlinksldjump"/>
              </a:rPr>
              <a:t>VJERUJES</a:t>
            </a:r>
            <a:r>
              <a:rPr lang="hr-HR" sz="2400" dirty="0" smtClean="0">
                <a:solidFill>
                  <a:srgbClr val="FF0000"/>
                </a:solidFill>
                <a:sym typeface="Wingdings" pitchFamily="2" charset="2"/>
                <a:hlinkClick r:id="rId3" action="ppaction://hlinksldjump"/>
              </a:rPr>
              <a:t></a:t>
            </a:r>
            <a:endParaRPr lang="hr-HR" sz="2400" dirty="0" smtClean="0">
              <a:solidFill>
                <a:srgbClr val="FF0000"/>
              </a:solidFill>
            </a:endParaRPr>
          </a:p>
          <a:p>
            <a:r>
              <a:rPr lang="hr-HR" sz="2400" dirty="0" smtClean="0">
                <a:solidFill>
                  <a:srgbClr val="FF0000"/>
                </a:solidFill>
                <a:hlinkClick r:id="rId3" action="ppaction://hlinksldjump"/>
              </a:rPr>
              <a:t>C)</a:t>
            </a:r>
            <a:r>
              <a:rPr lang="hr-HR" sz="2400" dirty="0" smtClean="0">
                <a:hlinkClick r:id="rId3" action="ppaction://hlinksldjump"/>
              </a:rPr>
              <a:t>NIJE TO TOLIKO BITNO</a:t>
            </a:r>
            <a:r>
              <a:rPr lang="hr-HR" sz="2400" dirty="0" smtClean="0">
                <a:solidFill>
                  <a:srgbClr val="FF0000"/>
                </a:solidFill>
                <a:sym typeface="Wingdings" pitchFamily="2" charset="2"/>
                <a:hlinkClick r:id="rId3" action="ppaction://hlinksldjump"/>
              </a:rPr>
              <a:t></a:t>
            </a:r>
            <a:endParaRPr lang="hr-HR" sz="2400" dirty="0">
              <a:solidFill>
                <a:srgbClr val="FF0000"/>
              </a:solidFill>
            </a:endParaRPr>
          </a:p>
        </p:txBody>
      </p:sp>
    </p:spTree>
    <p:extLst>
      <p:ext uri="{BB962C8B-B14F-4D97-AF65-F5344CB8AC3E}">
        <p14:creationId xmlns:p14="http://schemas.microsoft.com/office/powerpoint/2010/main" val="420573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37" y="2366333"/>
            <a:ext cx="5717877"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utnik 7"/>
          <p:cNvSpPr/>
          <p:nvPr/>
        </p:nvSpPr>
        <p:spPr>
          <a:xfrm>
            <a:off x="1835696" y="3933056"/>
            <a:ext cx="5379218" cy="720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sp>
        <p:nvSpPr>
          <p:cNvPr id="9" name="TekstniOkvir 8"/>
          <p:cNvSpPr txBox="1"/>
          <p:nvPr/>
        </p:nvSpPr>
        <p:spPr>
          <a:xfrm>
            <a:off x="3131840" y="4365104"/>
            <a:ext cx="2304256" cy="646331"/>
          </a:xfrm>
          <a:prstGeom prst="rect">
            <a:avLst/>
          </a:prstGeom>
          <a:noFill/>
        </p:spPr>
        <p:txBody>
          <a:bodyPr wrap="square" rtlCol="0">
            <a:spAutoFit/>
          </a:bodyPr>
          <a:lstStyle/>
          <a:p>
            <a:r>
              <a:rPr lang="hr-HR" sz="3600" dirty="0" smtClean="0">
                <a:solidFill>
                  <a:prstClr val="black"/>
                </a:solidFill>
              </a:rPr>
              <a:t>2 boda</a:t>
            </a:r>
            <a:endParaRPr lang="hr-HR" sz="3600" dirty="0">
              <a:solidFill>
                <a:prstClr val="black"/>
              </a:solidFill>
            </a:endParaRPr>
          </a:p>
        </p:txBody>
      </p:sp>
      <p:sp>
        <p:nvSpPr>
          <p:cNvPr id="10" name="Strelica udesno 9">
            <a:hlinkClick r:id="rId4" action="ppaction://hlinksldjump"/>
          </p:cNvPr>
          <p:cNvSpPr/>
          <p:nvPr/>
        </p:nvSpPr>
        <p:spPr>
          <a:xfrm>
            <a:off x="5789749" y="5373216"/>
            <a:ext cx="2232248" cy="11247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solidFill>
                  <a:prstClr val="black"/>
                </a:solidFill>
              </a:rPr>
              <a:t>KRENI NA SLJEDEĆU SITUACIJU</a:t>
            </a:r>
            <a:r>
              <a:rPr lang="hr-HR" sz="1600" dirty="0" smtClean="0">
                <a:solidFill>
                  <a:prstClr val="white"/>
                </a:solidFill>
              </a:rPr>
              <a:t>al</a:t>
            </a:r>
            <a:endParaRPr lang="hr-HR" sz="1600" dirty="0">
              <a:solidFill>
                <a:prstClr val="white"/>
              </a:solidFill>
            </a:endParaRPr>
          </a:p>
        </p:txBody>
      </p:sp>
    </p:spTree>
    <p:extLst>
      <p:ext uri="{BB962C8B-B14F-4D97-AF65-F5344CB8AC3E}">
        <p14:creationId xmlns:p14="http://schemas.microsoft.com/office/powerpoint/2010/main" val="1383064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5000" b="-12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899592" y="2276872"/>
            <a:ext cx="7272808" cy="1446550"/>
          </a:xfrm>
          <a:prstGeom prst="rect">
            <a:avLst/>
          </a:prstGeom>
          <a:noFill/>
        </p:spPr>
        <p:txBody>
          <a:bodyPr wrap="square" rtlCol="0">
            <a:spAutoFit/>
          </a:bodyPr>
          <a:lstStyle/>
          <a:p>
            <a:pPr algn="ctr"/>
            <a:r>
              <a:rPr lang="hr-HR" sz="8800" dirty="0" smtClean="0">
                <a:solidFill>
                  <a:srgbClr val="0070C0"/>
                </a:solidFill>
              </a:rPr>
              <a:t>NETOČNO</a:t>
            </a:r>
            <a:r>
              <a:rPr lang="hr-HR" sz="8800" dirty="0" smtClean="0">
                <a:solidFill>
                  <a:srgbClr val="0070C0"/>
                </a:solidFill>
                <a:sym typeface="Wingdings" pitchFamily="2" charset="2"/>
              </a:rPr>
              <a:t></a:t>
            </a:r>
            <a:endParaRPr lang="hr-HR" sz="88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3" y="3675003"/>
            <a:ext cx="5407025"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64" y="5085184"/>
            <a:ext cx="22621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548680"/>
            <a:ext cx="129614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091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trelica ulijevo 1">
            <a:hlinkClick r:id="rId3" action="ppaction://hlinksldjump"/>
          </p:cNvPr>
          <p:cNvSpPr/>
          <p:nvPr/>
        </p:nvSpPr>
        <p:spPr>
          <a:xfrm>
            <a:off x="683568" y="908720"/>
            <a:ext cx="720080" cy="86409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kstniOkvir 2"/>
          <p:cNvSpPr txBox="1"/>
          <p:nvPr/>
        </p:nvSpPr>
        <p:spPr>
          <a:xfrm>
            <a:off x="1547664" y="908720"/>
            <a:ext cx="5040560" cy="4031873"/>
          </a:xfrm>
          <a:prstGeom prst="rect">
            <a:avLst/>
          </a:prstGeom>
          <a:noFill/>
        </p:spPr>
        <p:txBody>
          <a:bodyPr wrap="square" rtlCol="0">
            <a:spAutoFit/>
          </a:bodyPr>
          <a:lstStyle/>
          <a:p>
            <a:r>
              <a:rPr lang="hr-HR" sz="3200" dirty="0" smtClean="0">
                <a:solidFill>
                  <a:schemeClr val="bg1"/>
                </a:solidFill>
              </a:rPr>
              <a:t>ZAPAMTI DA NALAŽENJE SA OSOBAMA KOJE NE POZNAŠ  MOŽE ZAVRŠITI LOŠE!ZATO JE VAŽNO DA NIKADA SE NE DOPISUJEŠ  SE SA OSOBAMA KOJE NE POZNAJEŠ I  NE DOGOVARAŠ UPOZNAVANJA SA NJIMA.</a:t>
            </a:r>
            <a:endParaRPr lang="hr-HR" sz="3200" dirty="0">
              <a:solidFill>
                <a:schemeClr val="bg1"/>
              </a:solidFill>
            </a:endParaRPr>
          </a:p>
        </p:txBody>
      </p:sp>
    </p:spTree>
    <p:extLst>
      <p:ext uri="{BB962C8B-B14F-4D97-AF65-F5344CB8AC3E}">
        <p14:creationId xmlns:p14="http://schemas.microsoft.com/office/powerpoint/2010/main" val="211885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l="-46000" r="-43000"/>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18" y="2720302"/>
            <a:ext cx="532765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902" y="2731120"/>
            <a:ext cx="3743325"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0942" y="4622581"/>
            <a:ext cx="792163"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aobljeni pravokutni oblačić 1"/>
          <p:cNvSpPr/>
          <p:nvPr/>
        </p:nvSpPr>
        <p:spPr>
          <a:xfrm>
            <a:off x="1830942" y="1124744"/>
            <a:ext cx="2635590" cy="187220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Upravo mi je stigla poruka da je Ivan stavio sada naše slike sa bazena što smo se slikale maloprije</a:t>
            </a:r>
          </a:p>
          <a:p>
            <a:pPr algn="ctr"/>
            <a:r>
              <a:rPr lang="hr-HR" dirty="0" smtClean="0">
                <a:solidFill>
                  <a:schemeClr val="tx1"/>
                </a:solidFill>
              </a:rPr>
              <a:t>Što da učinim?</a:t>
            </a:r>
          </a:p>
          <a:p>
            <a:pPr algn="ctr"/>
            <a:endParaRPr lang="hr-HR" dirty="0">
              <a:solidFill>
                <a:schemeClr val="tx1"/>
              </a:solidFill>
            </a:endParaRPr>
          </a:p>
        </p:txBody>
      </p:sp>
      <p:sp>
        <p:nvSpPr>
          <p:cNvPr id="3" name="Zaobljeni pravokutni oblačić 2"/>
          <p:cNvSpPr/>
          <p:nvPr/>
        </p:nvSpPr>
        <p:spPr>
          <a:xfrm>
            <a:off x="6624565" y="1081021"/>
            <a:ext cx="2068201" cy="147644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Najbolje ti je da</a:t>
            </a:r>
            <a:endParaRPr lang="hr-HR" dirty="0">
              <a:solidFill>
                <a:schemeClr val="tx1"/>
              </a:solidFill>
            </a:endParaRPr>
          </a:p>
        </p:txBody>
      </p:sp>
      <p:pic>
        <p:nvPicPr>
          <p:cNvPr id="7173" name="Picture 5">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521" y="2048227"/>
            <a:ext cx="10302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23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solidFill>
                  <a:schemeClr val="bg2">
                    <a:lumMod val="50000"/>
                  </a:schemeClr>
                </a:solidFill>
              </a:rPr>
              <a:t>PRAVILA</a:t>
            </a:r>
            <a:endParaRPr lang="hr-HR" dirty="0">
              <a:solidFill>
                <a:schemeClr val="bg2">
                  <a:lumMod val="50000"/>
                </a:schemeClr>
              </a:solidFill>
            </a:endParaRPr>
          </a:p>
        </p:txBody>
      </p:sp>
      <p:sp>
        <p:nvSpPr>
          <p:cNvPr id="3" name="TekstniOkvir 2"/>
          <p:cNvSpPr txBox="1"/>
          <p:nvPr/>
        </p:nvSpPr>
        <p:spPr>
          <a:xfrm>
            <a:off x="1115616" y="1815933"/>
            <a:ext cx="6840760" cy="1200329"/>
          </a:xfrm>
          <a:prstGeom prst="rect">
            <a:avLst/>
          </a:prstGeom>
          <a:noFill/>
        </p:spPr>
        <p:txBody>
          <a:bodyPr wrap="square" rtlCol="0">
            <a:spAutoFit/>
          </a:bodyPr>
          <a:lstStyle/>
          <a:p>
            <a:r>
              <a:rPr lang="hr-HR" dirty="0" smtClean="0"/>
              <a:t>OVAJ KVIZ SADRŽI 5 SITUACIJA</a:t>
            </a:r>
          </a:p>
          <a:p>
            <a:endParaRPr lang="hr-HR" dirty="0"/>
          </a:p>
          <a:p>
            <a:endParaRPr lang="hr-HR" dirty="0" smtClean="0"/>
          </a:p>
          <a:p>
            <a:r>
              <a:rPr lang="hr-HR" dirty="0" smtClean="0"/>
              <a:t>POMOĆU GUMBA</a:t>
            </a:r>
            <a:endParaRPr lang="hr-HR"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34242"/>
            <a:ext cx="10302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niOkvir 3"/>
          <p:cNvSpPr txBox="1"/>
          <p:nvPr/>
        </p:nvSpPr>
        <p:spPr>
          <a:xfrm>
            <a:off x="4342024" y="2534242"/>
            <a:ext cx="4406440" cy="1200329"/>
          </a:xfrm>
          <a:prstGeom prst="rect">
            <a:avLst/>
          </a:prstGeom>
          <a:noFill/>
        </p:spPr>
        <p:txBody>
          <a:bodyPr wrap="square" rtlCol="0">
            <a:spAutoFit/>
          </a:bodyPr>
          <a:lstStyle/>
          <a:p>
            <a:r>
              <a:rPr lang="hr-HR" dirty="0" smtClean="0"/>
              <a:t>-ĆEŠ PROLAZITI  KROZ KVIZ ,ON ĆE TE VODITI DO ODGOVORA OD KOJIH TI MORAŠ ODABRATI A ,B ILI C </a:t>
            </a:r>
          </a:p>
          <a:p>
            <a:r>
              <a:rPr lang="hr-HR" dirty="0" smtClean="0"/>
              <a:t>SVAKI TOČAN ODGOVOR NOSI PO 2 BODA</a:t>
            </a:r>
            <a:endParaRPr lang="hr-HR" dirty="0"/>
          </a:p>
        </p:txBody>
      </p:sp>
      <p:sp>
        <p:nvSpPr>
          <p:cNvPr id="5" name="TekstniOkvir 4"/>
          <p:cNvSpPr txBox="1"/>
          <p:nvPr/>
        </p:nvSpPr>
        <p:spPr>
          <a:xfrm>
            <a:off x="827584" y="4460754"/>
            <a:ext cx="7416824" cy="1477328"/>
          </a:xfrm>
          <a:prstGeom prst="rect">
            <a:avLst/>
          </a:prstGeom>
          <a:noFill/>
        </p:spPr>
        <p:txBody>
          <a:bodyPr wrap="square" rtlCol="0">
            <a:spAutoFit/>
          </a:bodyPr>
          <a:lstStyle/>
          <a:p>
            <a:endParaRPr lang="hr-HR" dirty="0" smtClean="0"/>
          </a:p>
          <a:p>
            <a:endParaRPr lang="hr-HR" dirty="0"/>
          </a:p>
          <a:p>
            <a:endParaRPr lang="hr-HR" dirty="0" smtClean="0"/>
          </a:p>
          <a:p>
            <a:r>
              <a:rPr lang="hr-HR" dirty="0" smtClean="0"/>
              <a:t>NA KRAJU OVOG KVIZA ZBROJI BODOVE  I SAZNAJ KOLIKO ZNAŠ O INTERNETU </a:t>
            </a:r>
            <a:r>
              <a:rPr lang="hr-HR" dirty="0" smtClean="0">
                <a:sym typeface="Wingdings" pitchFamily="2" charset="2"/>
              </a:rPr>
              <a:t></a:t>
            </a:r>
            <a:endParaRPr lang="hr-HR" dirty="0"/>
          </a:p>
        </p:txBody>
      </p:sp>
      <p:sp>
        <p:nvSpPr>
          <p:cNvPr id="7" name="TekstniOkvir 6"/>
          <p:cNvSpPr txBox="1"/>
          <p:nvPr/>
        </p:nvSpPr>
        <p:spPr>
          <a:xfrm>
            <a:off x="1150977" y="3814423"/>
            <a:ext cx="5112568" cy="646331"/>
          </a:xfrm>
          <a:prstGeom prst="rect">
            <a:avLst/>
          </a:prstGeom>
          <a:noFill/>
        </p:spPr>
        <p:txBody>
          <a:bodyPr wrap="square" rtlCol="0">
            <a:spAutoFit/>
          </a:bodyPr>
          <a:lstStyle/>
          <a:p>
            <a:endParaRPr lang="hr-HR" dirty="0" smtClean="0"/>
          </a:p>
          <a:p>
            <a:r>
              <a:rPr lang="hr-HR" dirty="0" smtClean="0"/>
              <a:t>POMOĆU OVOG GUMBA</a:t>
            </a:r>
            <a:endParaRPr lang="hr-H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5884" y="3850011"/>
            <a:ext cx="892485" cy="104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niOkvir 7"/>
          <p:cNvSpPr txBox="1"/>
          <p:nvPr/>
        </p:nvSpPr>
        <p:spPr>
          <a:xfrm>
            <a:off x="4637033" y="3990792"/>
            <a:ext cx="4019731" cy="646331"/>
          </a:xfrm>
          <a:prstGeom prst="rect">
            <a:avLst/>
          </a:prstGeom>
          <a:noFill/>
        </p:spPr>
        <p:txBody>
          <a:bodyPr wrap="square" rtlCol="0">
            <a:spAutoFit/>
          </a:bodyPr>
          <a:lstStyle/>
          <a:p>
            <a:r>
              <a:rPr lang="hr-HR" dirty="0" smtClean="0"/>
              <a:t>MOŽEŠ VIDJETI SAVJET UKOLIKO NISI TOČNO ODGOVORIO NA PITANJE</a:t>
            </a:r>
            <a:endParaRPr lang="hr-HR" dirty="0"/>
          </a:p>
        </p:txBody>
      </p:sp>
      <p:sp>
        <p:nvSpPr>
          <p:cNvPr id="9" name="Strelica ulijevo 8">
            <a:hlinkClick r:id="rId5" action="ppaction://hlinksldjump"/>
          </p:cNvPr>
          <p:cNvSpPr/>
          <p:nvPr/>
        </p:nvSpPr>
        <p:spPr>
          <a:xfrm>
            <a:off x="611560" y="476672"/>
            <a:ext cx="864096" cy="864096"/>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736809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Eksplozija 1 1"/>
          <p:cNvSpPr/>
          <p:nvPr/>
        </p:nvSpPr>
        <p:spPr>
          <a:xfrm>
            <a:off x="-5206" y="-907437"/>
            <a:ext cx="8856984" cy="8901608"/>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hlinkClick r:id="rId2" action="ppaction://hlinksldjump"/>
              </a:rPr>
              <a:t>A)ZAMOLITI ĆEŠ GA DA IZBRIŠE FOTOGRAFIJU</a:t>
            </a:r>
            <a:endParaRPr lang="hr-HR" sz="2400" dirty="0" smtClean="0">
              <a:solidFill>
                <a:schemeClr val="tx1"/>
              </a:solidFill>
            </a:endParaRPr>
          </a:p>
          <a:p>
            <a:pPr algn="ctr"/>
            <a:r>
              <a:rPr lang="hr-HR" sz="2400" dirty="0" smtClean="0">
                <a:solidFill>
                  <a:schemeClr val="tx1"/>
                </a:solidFill>
                <a:hlinkClick r:id="rId3" action="ppaction://hlinksldjump"/>
              </a:rPr>
              <a:t>B)NE SMETA TI TO ŠTO JE OBJAVIO SLIKU  BEZ TVOGA DOPUŠTENJA</a:t>
            </a:r>
            <a:endParaRPr lang="hr-HR" sz="2400" dirty="0" smtClean="0">
              <a:solidFill>
                <a:schemeClr val="tx1"/>
              </a:solidFill>
            </a:endParaRPr>
          </a:p>
          <a:p>
            <a:pPr algn="ctr"/>
            <a:r>
              <a:rPr lang="hr-HR" sz="2400" dirty="0" smtClean="0">
                <a:solidFill>
                  <a:schemeClr val="tx1"/>
                </a:solidFill>
                <a:hlinkClick r:id="rId3" action="ppaction://hlinksldjump"/>
              </a:rPr>
              <a:t>C)UZVRATITI ĆEŠ  MU ISTOM MJEROM </a:t>
            </a:r>
            <a:endParaRPr lang="hr-HR" sz="2400" dirty="0"/>
          </a:p>
        </p:txBody>
      </p:sp>
    </p:spTree>
    <p:extLst>
      <p:ext uri="{BB962C8B-B14F-4D97-AF65-F5344CB8AC3E}">
        <p14:creationId xmlns:p14="http://schemas.microsoft.com/office/powerpoint/2010/main" val="230237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37" y="2366333"/>
            <a:ext cx="5717877"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utnik 7"/>
          <p:cNvSpPr/>
          <p:nvPr/>
        </p:nvSpPr>
        <p:spPr>
          <a:xfrm>
            <a:off x="1835696" y="3933056"/>
            <a:ext cx="5379218" cy="720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sp>
        <p:nvSpPr>
          <p:cNvPr id="9" name="TekstniOkvir 8"/>
          <p:cNvSpPr txBox="1"/>
          <p:nvPr/>
        </p:nvSpPr>
        <p:spPr>
          <a:xfrm>
            <a:off x="3131840" y="4365104"/>
            <a:ext cx="2304256" cy="646331"/>
          </a:xfrm>
          <a:prstGeom prst="rect">
            <a:avLst/>
          </a:prstGeom>
          <a:noFill/>
        </p:spPr>
        <p:txBody>
          <a:bodyPr wrap="square" rtlCol="0">
            <a:spAutoFit/>
          </a:bodyPr>
          <a:lstStyle/>
          <a:p>
            <a:r>
              <a:rPr lang="hr-HR" sz="3600" dirty="0" smtClean="0">
                <a:solidFill>
                  <a:prstClr val="black"/>
                </a:solidFill>
              </a:rPr>
              <a:t>2 boda</a:t>
            </a:r>
            <a:endParaRPr lang="hr-HR" sz="3600" dirty="0">
              <a:solidFill>
                <a:prstClr val="black"/>
              </a:solidFill>
            </a:endParaRPr>
          </a:p>
        </p:txBody>
      </p:sp>
      <p:sp>
        <p:nvSpPr>
          <p:cNvPr id="10" name="Strelica udesno 9">
            <a:hlinkClick r:id="rId4" action="ppaction://hlinksldjump"/>
          </p:cNvPr>
          <p:cNvSpPr/>
          <p:nvPr/>
        </p:nvSpPr>
        <p:spPr>
          <a:xfrm>
            <a:off x="5789749" y="5373216"/>
            <a:ext cx="2232248" cy="11247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solidFill>
                  <a:prstClr val="black"/>
                </a:solidFill>
              </a:rPr>
              <a:t>KRENI NA SLJEDEĆU SITUACIJU</a:t>
            </a:r>
            <a:r>
              <a:rPr lang="hr-HR" sz="1600" dirty="0" smtClean="0">
                <a:solidFill>
                  <a:prstClr val="white"/>
                </a:solidFill>
              </a:rPr>
              <a:t>al</a:t>
            </a:r>
            <a:endParaRPr lang="hr-HR" sz="1600" dirty="0">
              <a:solidFill>
                <a:prstClr val="white"/>
              </a:solidFill>
            </a:endParaRPr>
          </a:p>
        </p:txBody>
      </p:sp>
    </p:spTree>
    <p:extLst>
      <p:ext uri="{BB962C8B-B14F-4D97-AF65-F5344CB8AC3E}">
        <p14:creationId xmlns:p14="http://schemas.microsoft.com/office/powerpoint/2010/main" val="2183515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5000" b="-12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899592" y="2276872"/>
            <a:ext cx="7272808" cy="1446550"/>
          </a:xfrm>
          <a:prstGeom prst="rect">
            <a:avLst/>
          </a:prstGeom>
          <a:noFill/>
        </p:spPr>
        <p:txBody>
          <a:bodyPr wrap="square" rtlCol="0">
            <a:spAutoFit/>
          </a:bodyPr>
          <a:lstStyle/>
          <a:p>
            <a:pPr algn="ctr"/>
            <a:r>
              <a:rPr lang="hr-HR" sz="8800" dirty="0" smtClean="0">
                <a:solidFill>
                  <a:srgbClr val="0070C0"/>
                </a:solidFill>
              </a:rPr>
              <a:t>NETOČNO</a:t>
            </a:r>
            <a:r>
              <a:rPr lang="hr-HR" sz="8800" dirty="0" smtClean="0">
                <a:solidFill>
                  <a:srgbClr val="0070C0"/>
                </a:solidFill>
                <a:sym typeface="Wingdings" pitchFamily="2" charset="2"/>
              </a:rPr>
              <a:t></a:t>
            </a:r>
            <a:endParaRPr lang="hr-HR" sz="88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3" y="3675003"/>
            <a:ext cx="5407025"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64" y="5085184"/>
            <a:ext cx="22621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332656"/>
            <a:ext cx="890587"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206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trelica ulijevo 1">
            <a:hlinkClick r:id="rId3" action="ppaction://hlinksldjump"/>
          </p:cNvPr>
          <p:cNvSpPr/>
          <p:nvPr/>
        </p:nvSpPr>
        <p:spPr>
          <a:xfrm>
            <a:off x="431540" y="582599"/>
            <a:ext cx="792088" cy="79208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kstniOkvir 2"/>
          <p:cNvSpPr txBox="1"/>
          <p:nvPr/>
        </p:nvSpPr>
        <p:spPr>
          <a:xfrm>
            <a:off x="1619672" y="836711"/>
            <a:ext cx="4968552" cy="4031873"/>
          </a:xfrm>
          <a:prstGeom prst="rect">
            <a:avLst/>
          </a:prstGeom>
          <a:noFill/>
        </p:spPr>
        <p:txBody>
          <a:bodyPr wrap="square" rtlCol="0">
            <a:spAutoFit/>
          </a:bodyPr>
          <a:lstStyle/>
          <a:p>
            <a:r>
              <a:rPr lang="hr-HR" sz="3200" dirty="0" smtClean="0">
                <a:solidFill>
                  <a:schemeClr val="bg1"/>
                </a:solidFill>
              </a:rPr>
              <a:t>ZAPAMTI DA PRAVI PRIJATELJI NIKADA NE BI TREBALI OBJAVLJIVATI  IŠTA NA DRUŠTVENIM MREŽAMA UKOLIKO TI TO NE  ŽELIŠ JER TE TE OBJAVE ISTO TAKO MOGU DOVESTI U NEUGODNU SITUACIJU</a:t>
            </a:r>
          </a:p>
        </p:txBody>
      </p:sp>
    </p:spTree>
    <p:extLst>
      <p:ext uri="{BB962C8B-B14F-4D97-AF65-F5344CB8AC3E}">
        <p14:creationId xmlns:p14="http://schemas.microsoft.com/office/powerpoint/2010/main" val="3871964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 name="Slika 2"/>
          <p:cNvPicPr>
            <a:picLocks noChangeAspect="1"/>
          </p:cNvPicPr>
          <p:nvPr/>
        </p:nvPicPr>
        <p:blipFill>
          <a:blip r:embed="rId3">
            <a:extLst>
              <a:ext uri="{BEBA8EAE-BF5A-486C-A8C5-ECC9F3942E4B}">
                <a14:imgProps xmlns:a14="http://schemas.microsoft.com/office/drawing/2010/main">
                  <a14:imgLayer r:embed="rId4">
                    <a14:imgEffect>
                      <a14:backgroundRemoval t="0" b="53165" l="0" r="81191"/>
                    </a14:imgEffect>
                  </a14:imgLayer>
                </a14:imgProps>
              </a:ext>
              <a:ext uri="{28A0092B-C50C-407E-A947-70E740481C1C}">
                <a14:useLocalDpi xmlns:a14="http://schemas.microsoft.com/office/drawing/2010/main" val="0"/>
              </a:ext>
            </a:extLst>
          </a:blip>
          <a:stretch>
            <a:fillRect/>
          </a:stretch>
        </p:blipFill>
        <p:spPr>
          <a:xfrm>
            <a:off x="1331640" y="908720"/>
            <a:ext cx="6264696" cy="193699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09" y="2962878"/>
            <a:ext cx="935831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aobljeni pravokutni oblačić 3"/>
          <p:cNvSpPr/>
          <p:nvPr/>
        </p:nvSpPr>
        <p:spPr>
          <a:xfrm>
            <a:off x="1619672" y="1700808"/>
            <a:ext cx="2158876" cy="164896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Prijateljica koju poznajem već 12 godina me pitala da joj dam svoju lozinku . Što ti misliš o tome?</a:t>
            </a:r>
            <a:endParaRPr lang="hr-HR" dirty="0">
              <a:solidFill>
                <a:schemeClr val="tx1"/>
              </a:solidFill>
            </a:endParaRPr>
          </a:p>
        </p:txBody>
      </p:sp>
      <p:sp>
        <p:nvSpPr>
          <p:cNvPr id="5" name="Zaobljeni pravokutni oblačić 4"/>
          <p:cNvSpPr/>
          <p:nvPr/>
        </p:nvSpPr>
        <p:spPr>
          <a:xfrm>
            <a:off x="4858160" y="1700808"/>
            <a:ext cx="1728192" cy="1290754"/>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Mislim da </a:t>
            </a:r>
            <a:endParaRPr lang="hr-HR" dirty="0">
              <a:solidFill>
                <a:schemeClr val="tx1"/>
              </a:solidFill>
            </a:endParaRPr>
          </a:p>
        </p:txBody>
      </p:sp>
      <p:pic>
        <p:nvPicPr>
          <p:cNvPr id="8195"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9968" y="2438494"/>
            <a:ext cx="10302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5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Eksplozija 1 1"/>
          <p:cNvSpPr/>
          <p:nvPr/>
        </p:nvSpPr>
        <p:spPr>
          <a:xfrm>
            <a:off x="0" y="-819472"/>
            <a:ext cx="9138366" cy="813690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hlinkClick r:id="rId2" action="ppaction://hlinksldjump"/>
              </a:rPr>
              <a:t>A)DATI ĆEŠ JOJ SVOJU LOZINKU IPAK SE DUGO POZNAJETE</a:t>
            </a:r>
            <a:endParaRPr lang="hr-HR" sz="2400" dirty="0" smtClean="0">
              <a:solidFill>
                <a:schemeClr val="tx1"/>
              </a:solidFill>
            </a:endParaRPr>
          </a:p>
          <a:p>
            <a:pPr algn="ctr"/>
            <a:r>
              <a:rPr lang="hr-HR" sz="2400" dirty="0" smtClean="0">
                <a:solidFill>
                  <a:schemeClr val="tx1"/>
                </a:solidFill>
                <a:hlinkClick r:id="rId3" action="ppaction://hlinksldjump"/>
              </a:rPr>
              <a:t>B)NEĆEŠ DAVATI SVOJE LOZINKE JER SU TO IPAK OSOBNI PODATCI</a:t>
            </a:r>
            <a:endParaRPr lang="hr-HR" sz="2400" dirty="0" smtClean="0">
              <a:solidFill>
                <a:schemeClr val="tx1"/>
              </a:solidFill>
            </a:endParaRPr>
          </a:p>
          <a:p>
            <a:pPr algn="ctr"/>
            <a:r>
              <a:rPr lang="hr-HR" sz="2400" dirty="0" smtClean="0">
                <a:solidFill>
                  <a:schemeClr val="tx1"/>
                </a:solidFill>
                <a:hlinkClick r:id="rId2" action="ppaction://hlinksldjump"/>
              </a:rPr>
              <a:t>C)NIJE TE BRIGA ZA TO,LOZINKE IONAKO NISU VAŽNE</a:t>
            </a:r>
            <a:endParaRPr lang="hr-HR" sz="2400" dirty="0">
              <a:solidFill>
                <a:schemeClr val="tx1"/>
              </a:solidFill>
            </a:endParaRPr>
          </a:p>
        </p:txBody>
      </p:sp>
    </p:spTree>
    <p:extLst>
      <p:ext uri="{BB962C8B-B14F-4D97-AF65-F5344CB8AC3E}">
        <p14:creationId xmlns:p14="http://schemas.microsoft.com/office/powerpoint/2010/main" val="407832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37" y="2366333"/>
            <a:ext cx="5717877"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utnik 7"/>
          <p:cNvSpPr/>
          <p:nvPr/>
        </p:nvSpPr>
        <p:spPr>
          <a:xfrm>
            <a:off x="1835696" y="3933056"/>
            <a:ext cx="5379218" cy="720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sp>
        <p:nvSpPr>
          <p:cNvPr id="9" name="TekstniOkvir 8"/>
          <p:cNvSpPr txBox="1"/>
          <p:nvPr/>
        </p:nvSpPr>
        <p:spPr>
          <a:xfrm>
            <a:off x="3131840" y="4365104"/>
            <a:ext cx="2304256" cy="646331"/>
          </a:xfrm>
          <a:prstGeom prst="rect">
            <a:avLst/>
          </a:prstGeom>
          <a:noFill/>
        </p:spPr>
        <p:txBody>
          <a:bodyPr wrap="square" rtlCol="0">
            <a:spAutoFit/>
          </a:bodyPr>
          <a:lstStyle/>
          <a:p>
            <a:r>
              <a:rPr lang="hr-HR" sz="3600" dirty="0" smtClean="0">
                <a:solidFill>
                  <a:prstClr val="black"/>
                </a:solidFill>
              </a:rPr>
              <a:t>2 boda</a:t>
            </a:r>
            <a:endParaRPr lang="hr-HR" sz="3600" dirty="0">
              <a:solidFill>
                <a:prstClr val="black"/>
              </a:solidFill>
            </a:endParaRPr>
          </a:p>
        </p:txBody>
      </p:sp>
      <p:sp>
        <p:nvSpPr>
          <p:cNvPr id="10" name="Strelica udesno 9">
            <a:hlinkClick r:id="rId4" action="ppaction://hlinksldjump"/>
          </p:cNvPr>
          <p:cNvSpPr/>
          <p:nvPr/>
        </p:nvSpPr>
        <p:spPr>
          <a:xfrm>
            <a:off x="5863634" y="5373216"/>
            <a:ext cx="2232248" cy="11247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smtClean="0">
                <a:solidFill>
                  <a:schemeClr val="tx1"/>
                </a:solidFill>
              </a:rPr>
              <a:t>KRAJ</a:t>
            </a:r>
            <a:endParaRPr lang="hr-HR" sz="2400" dirty="0">
              <a:solidFill>
                <a:schemeClr val="tx1"/>
              </a:solidFill>
            </a:endParaRPr>
          </a:p>
        </p:txBody>
      </p:sp>
    </p:spTree>
    <p:extLst>
      <p:ext uri="{BB962C8B-B14F-4D97-AF65-F5344CB8AC3E}">
        <p14:creationId xmlns:p14="http://schemas.microsoft.com/office/powerpoint/2010/main" val="2164205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5000" b="-12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899592" y="2276872"/>
            <a:ext cx="7272808" cy="1446550"/>
          </a:xfrm>
          <a:prstGeom prst="rect">
            <a:avLst/>
          </a:prstGeom>
          <a:noFill/>
        </p:spPr>
        <p:txBody>
          <a:bodyPr wrap="square" rtlCol="0">
            <a:spAutoFit/>
          </a:bodyPr>
          <a:lstStyle/>
          <a:p>
            <a:pPr algn="ctr"/>
            <a:r>
              <a:rPr lang="hr-HR" sz="8800" dirty="0" smtClean="0">
                <a:solidFill>
                  <a:srgbClr val="0070C0"/>
                </a:solidFill>
              </a:rPr>
              <a:t>NETOČNO</a:t>
            </a:r>
            <a:r>
              <a:rPr lang="hr-HR" sz="8800" dirty="0" smtClean="0">
                <a:solidFill>
                  <a:srgbClr val="0070C0"/>
                </a:solidFill>
                <a:sym typeface="Wingdings" pitchFamily="2" charset="2"/>
              </a:rPr>
              <a:t></a:t>
            </a:r>
            <a:endParaRPr lang="hr-HR" sz="88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3" y="3675003"/>
            <a:ext cx="5407025"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trelica udesno 2">
            <a:hlinkClick r:id="rId4" action="ppaction://hlinksldjump"/>
          </p:cNvPr>
          <p:cNvSpPr/>
          <p:nvPr/>
        </p:nvSpPr>
        <p:spPr>
          <a:xfrm>
            <a:off x="5796136" y="5229200"/>
            <a:ext cx="2376264" cy="115212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dirty="0" smtClean="0">
                <a:solidFill>
                  <a:schemeClr val="tx1"/>
                </a:solidFill>
              </a:rPr>
              <a:t>KRAJ</a:t>
            </a:r>
            <a:endParaRPr lang="hr-HR" sz="2800" dirty="0">
              <a:solidFill>
                <a:schemeClr val="tx1"/>
              </a:solidFill>
            </a:endParaRPr>
          </a:p>
        </p:txBody>
      </p:sp>
      <p:pic>
        <p:nvPicPr>
          <p:cNvPr id="5122" name="Picture 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76672"/>
            <a:ext cx="1149265" cy="133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918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trelica ulijevo 1">
            <a:hlinkClick r:id="rId3" action="ppaction://hlinksldjump"/>
          </p:cNvPr>
          <p:cNvSpPr/>
          <p:nvPr/>
        </p:nvSpPr>
        <p:spPr>
          <a:xfrm>
            <a:off x="611560" y="836712"/>
            <a:ext cx="864096" cy="79208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TekstniOkvir 2"/>
          <p:cNvSpPr txBox="1"/>
          <p:nvPr/>
        </p:nvSpPr>
        <p:spPr>
          <a:xfrm>
            <a:off x="2123728" y="1232756"/>
            <a:ext cx="5472608" cy="3539430"/>
          </a:xfrm>
          <a:prstGeom prst="rect">
            <a:avLst/>
          </a:prstGeom>
          <a:noFill/>
        </p:spPr>
        <p:txBody>
          <a:bodyPr wrap="square" rtlCol="0">
            <a:spAutoFit/>
          </a:bodyPr>
          <a:lstStyle/>
          <a:p>
            <a:r>
              <a:rPr lang="hr-HR" sz="3200" dirty="0" smtClean="0">
                <a:solidFill>
                  <a:schemeClr val="bg1"/>
                </a:solidFill>
              </a:rPr>
              <a:t>LOZINKE NIJE PAMETNO DAVATI NIKOME PA ČAK NI OSOBI KOJU POZNAJEŠ VEĆ JAKO DUGO  JER ONI TO MOGU ISKORISTITI. LOZINKA JE OSOBNI PODATAK KOJI JE SAMO TVOJ I TREBA BITI POVJERLJIV.</a:t>
            </a:r>
            <a:endParaRPr lang="hr-HR" sz="3200" dirty="0">
              <a:solidFill>
                <a:schemeClr val="bg1"/>
              </a:solidFill>
            </a:endParaRPr>
          </a:p>
        </p:txBody>
      </p:sp>
    </p:spTree>
    <p:extLst>
      <p:ext uri="{BB962C8B-B14F-4D97-AF65-F5344CB8AC3E}">
        <p14:creationId xmlns:p14="http://schemas.microsoft.com/office/powerpoint/2010/main" val="326170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780930" y="1084094"/>
            <a:ext cx="7776864" cy="1862048"/>
          </a:xfrm>
          <a:prstGeom prst="rect">
            <a:avLst/>
          </a:prstGeom>
          <a:noFill/>
        </p:spPr>
        <p:txBody>
          <a:bodyPr wrap="square" rtlCol="0">
            <a:spAutoFit/>
          </a:bodyPr>
          <a:lstStyle/>
          <a:p>
            <a:r>
              <a:rPr lang="hr-HR" sz="11500" dirty="0" smtClean="0">
                <a:solidFill>
                  <a:schemeClr val="bg1"/>
                </a:solidFill>
              </a:rPr>
              <a:t>KRAJ!!!</a:t>
            </a:r>
            <a:endParaRPr lang="hr-HR" sz="11500" dirty="0">
              <a:solidFill>
                <a:schemeClr val="bg1"/>
              </a:solidFill>
            </a:endParaRPr>
          </a:p>
        </p:txBody>
      </p:sp>
      <p:sp>
        <p:nvSpPr>
          <p:cNvPr id="3" name="TekstniOkvir 2"/>
          <p:cNvSpPr txBox="1"/>
          <p:nvPr/>
        </p:nvSpPr>
        <p:spPr>
          <a:xfrm>
            <a:off x="1835696" y="3284984"/>
            <a:ext cx="5184576" cy="1015663"/>
          </a:xfrm>
          <a:prstGeom prst="rect">
            <a:avLst/>
          </a:prstGeom>
          <a:noFill/>
        </p:spPr>
        <p:txBody>
          <a:bodyPr wrap="square" rtlCol="0">
            <a:spAutoFit/>
          </a:bodyPr>
          <a:lstStyle/>
          <a:p>
            <a:r>
              <a:rPr lang="hr-HR" sz="2000" dirty="0" smtClean="0">
                <a:solidFill>
                  <a:schemeClr val="bg1"/>
                </a:solidFill>
              </a:rPr>
              <a:t>Uspješno si završila kviz čestitam </a:t>
            </a:r>
            <a:r>
              <a:rPr lang="hr-HR" sz="2000" dirty="0" smtClean="0">
                <a:solidFill>
                  <a:schemeClr val="bg1"/>
                </a:solidFill>
                <a:sym typeface="Wingdings" pitchFamily="2" charset="2"/>
              </a:rPr>
              <a:t> Sada možeš pogledati rezultate i saznati koliko si dobra u poznavanju interneta</a:t>
            </a:r>
            <a:endParaRPr lang="hr-HR" sz="2000" dirty="0">
              <a:solidFill>
                <a:schemeClr val="bg1"/>
              </a:solidFill>
            </a:endParaRPr>
          </a:p>
        </p:txBody>
      </p:sp>
      <p:sp>
        <p:nvSpPr>
          <p:cNvPr id="4" name="Akcijski gumb: Prilagođeno 3">
            <a:hlinkClick r:id="" action="ppaction://hlinkshowjump?jump=nextslide" highlightClick="1"/>
          </p:cNvPr>
          <p:cNvSpPr/>
          <p:nvPr/>
        </p:nvSpPr>
        <p:spPr>
          <a:xfrm>
            <a:off x="1007604" y="4834575"/>
            <a:ext cx="1548172" cy="1000561"/>
          </a:xfrm>
          <a:prstGeom prst="actionButtonBlank">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Rezultati kviza</a:t>
            </a:r>
            <a:endParaRPr lang="hr-HR" dirty="0"/>
          </a:p>
        </p:txBody>
      </p:sp>
      <p:sp>
        <p:nvSpPr>
          <p:cNvPr id="5" name="TekstniOkvir 4"/>
          <p:cNvSpPr txBox="1"/>
          <p:nvPr/>
        </p:nvSpPr>
        <p:spPr>
          <a:xfrm>
            <a:off x="4669362" y="5157192"/>
            <a:ext cx="2638942" cy="523220"/>
          </a:xfrm>
          <a:prstGeom prst="rect">
            <a:avLst/>
          </a:prstGeom>
          <a:noFill/>
        </p:spPr>
        <p:txBody>
          <a:bodyPr wrap="square" rtlCol="0">
            <a:spAutoFit/>
          </a:bodyPr>
          <a:lstStyle/>
          <a:p>
            <a:r>
              <a:rPr lang="hr-HR" sz="2800" dirty="0" smtClean="0">
                <a:solidFill>
                  <a:schemeClr val="bg1"/>
                </a:solidFill>
                <a:hlinkClick r:id="rId3" action="ppaction://hlinksldjump"/>
              </a:rPr>
              <a:t>PONOVI KVIZ</a:t>
            </a:r>
            <a:endParaRPr lang="hr-HR" sz="2800" dirty="0">
              <a:solidFill>
                <a:schemeClr val="bg1"/>
              </a:solidFill>
            </a:endParaRPr>
          </a:p>
        </p:txBody>
      </p:sp>
      <p:sp>
        <p:nvSpPr>
          <p:cNvPr id="6" name="Nasmiješeno lice 5"/>
          <p:cNvSpPr/>
          <p:nvPr/>
        </p:nvSpPr>
        <p:spPr>
          <a:xfrm rot="1527525">
            <a:off x="7020272" y="620688"/>
            <a:ext cx="936104" cy="864096"/>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174873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Slika 5"/>
          <p:cNvPicPr>
            <a:picLocks noChangeAspect="1"/>
          </p:cNvPicPr>
          <p:nvPr/>
        </p:nvPicPr>
        <p:blipFill>
          <a:blip r:embed="rId3">
            <a:extLst>
              <a:ext uri="{BEBA8EAE-BF5A-486C-A8C5-ECC9F3942E4B}">
                <a14:imgProps xmlns:a14="http://schemas.microsoft.com/office/drawing/2010/main">
                  <a14:imgLayer r:embed="rId4">
                    <a14:imgEffect>
                      <a14:backgroundRemoval t="2582" b="98451" l="23868" r="70919"/>
                    </a14:imgEffect>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779912" y="2554018"/>
            <a:ext cx="5616624" cy="4272069"/>
          </a:xfrm>
          <a:prstGeom prst="rect">
            <a:avLst/>
          </a:prstGeom>
        </p:spPr>
      </p:pic>
      <p:sp>
        <p:nvSpPr>
          <p:cNvPr id="8" name="Obični oblačić 7"/>
          <p:cNvSpPr/>
          <p:nvPr/>
        </p:nvSpPr>
        <p:spPr>
          <a:xfrm>
            <a:off x="6012160" y="770788"/>
            <a:ext cx="2520280" cy="178323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Na chat mi se javila nepoznata osoba. Što da učinim?</a:t>
            </a:r>
            <a:r>
              <a:rPr lang="hr-HR" dirty="0" smtClean="0">
                <a:solidFill>
                  <a:schemeClr val="tx1"/>
                </a:solidFill>
                <a:sym typeface="Wingdings" pitchFamily="2" charset="2"/>
              </a:rPr>
              <a:t></a:t>
            </a:r>
            <a:r>
              <a:rPr lang="hr-HR" dirty="0" smtClean="0">
                <a:solidFill>
                  <a:schemeClr val="tx1"/>
                </a:solidFill>
              </a:rPr>
              <a:t> </a:t>
            </a:r>
            <a:endParaRPr lang="hr-HR" dirty="0">
              <a:solidFill>
                <a:schemeClr val="tx1"/>
              </a:solidFill>
            </a:endParaRPr>
          </a:p>
        </p:txBody>
      </p:sp>
      <p:pic>
        <p:nvPicPr>
          <p:cNvPr id="12" name="Slika 11"/>
          <p:cNvPicPr>
            <a:picLocks noChangeAspect="1"/>
          </p:cNvPicPr>
          <p:nvPr/>
        </p:nvPicPr>
        <p:blipFill>
          <a:blip r:embed="rId5">
            <a:extLst>
              <a:ext uri="{BEBA8EAE-BF5A-486C-A8C5-ECC9F3942E4B}">
                <a14:imgProps xmlns:a14="http://schemas.microsoft.com/office/drawing/2010/main">
                  <a14:imgLayer r:embed="rId6">
                    <a14:imgEffect>
                      <a14:backgroundRemoval t="1239" b="97410" l="22253" r="71349"/>
                    </a14:imgEffect>
                  </a14:imgLayer>
                </a14:imgProps>
              </a:ext>
              <a:ext uri="{28A0092B-C50C-407E-A947-70E740481C1C}">
                <a14:useLocalDpi xmlns:a14="http://schemas.microsoft.com/office/drawing/2010/main" val="0"/>
              </a:ext>
            </a:extLst>
          </a:blip>
          <a:stretch>
            <a:fillRect/>
          </a:stretch>
        </p:blipFill>
        <p:spPr>
          <a:xfrm>
            <a:off x="-828600" y="2360374"/>
            <a:ext cx="3816424" cy="4659355"/>
          </a:xfrm>
          <a:prstGeom prst="rect">
            <a:avLst/>
          </a:prstGeom>
        </p:spPr>
      </p:pic>
      <p:sp>
        <p:nvSpPr>
          <p:cNvPr id="13" name="Obični oblačić 12"/>
          <p:cNvSpPr/>
          <p:nvPr/>
        </p:nvSpPr>
        <p:spPr>
          <a:xfrm>
            <a:off x="1589517" y="593788"/>
            <a:ext cx="3960440" cy="250384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Mislim da bi ti je najbolje:</a:t>
            </a:r>
          </a:p>
        </p:txBody>
      </p:sp>
      <p:pic>
        <p:nvPicPr>
          <p:cNvPr id="4098" name="Picture 2">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437" y="2113518"/>
            <a:ext cx="10302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8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1403648" y="548679"/>
            <a:ext cx="7344816" cy="646331"/>
          </a:xfrm>
          <a:prstGeom prst="rect">
            <a:avLst/>
          </a:prstGeom>
          <a:noFill/>
        </p:spPr>
        <p:txBody>
          <a:bodyPr wrap="square" rtlCol="0">
            <a:spAutoFit/>
          </a:bodyPr>
          <a:lstStyle/>
          <a:p>
            <a:r>
              <a:rPr lang="hr-HR" sz="3600" dirty="0" smtClean="0">
                <a:solidFill>
                  <a:srgbClr val="FF0000"/>
                </a:solidFill>
              </a:rPr>
              <a:t>REZULTATI KVIZA</a:t>
            </a:r>
            <a:endParaRPr lang="hr-HR" sz="3600" dirty="0">
              <a:solidFill>
                <a:srgbClr val="FF0000"/>
              </a:solidFill>
            </a:endParaRPr>
          </a:p>
        </p:txBody>
      </p:sp>
      <p:sp>
        <p:nvSpPr>
          <p:cNvPr id="3" name="TekstniOkvir 2"/>
          <p:cNvSpPr txBox="1"/>
          <p:nvPr/>
        </p:nvSpPr>
        <p:spPr>
          <a:xfrm>
            <a:off x="1087579" y="1655882"/>
            <a:ext cx="6048672" cy="4154984"/>
          </a:xfrm>
          <a:prstGeom prst="rect">
            <a:avLst/>
          </a:prstGeom>
          <a:noFill/>
        </p:spPr>
        <p:txBody>
          <a:bodyPr wrap="square" rtlCol="0">
            <a:spAutoFit/>
          </a:bodyPr>
          <a:lstStyle/>
          <a:p>
            <a:r>
              <a:rPr lang="hr-HR" sz="2400" dirty="0" smtClean="0">
                <a:solidFill>
                  <a:srgbClr val="FF0000"/>
                </a:solidFill>
              </a:rPr>
              <a:t>0-4 BODA </a:t>
            </a:r>
            <a:r>
              <a:rPr lang="hr-HR" sz="2400" dirty="0" smtClean="0"/>
              <a:t>–NISI NAJBOLJI U POZNAVANJU INTERNETA,POKUŠAJ SE MALO BOLJE INFORMIRATI,ZAPAMTI DA JE SIGURNOST NA INTERNETU ITEKAKO VAŽNA </a:t>
            </a:r>
          </a:p>
          <a:p>
            <a:endParaRPr lang="hr-HR" sz="2400" dirty="0"/>
          </a:p>
          <a:p>
            <a:r>
              <a:rPr lang="hr-HR" sz="2400" dirty="0" smtClean="0">
                <a:solidFill>
                  <a:srgbClr val="FF0000"/>
                </a:solidFill>
              </a:rPr>
              <a:t>4-8 BODA</a:t>
            </a:r>
            <a:r>
              <a:rPr lang="hr-HR" sz="2400" dirty="0" smtClean="0"/>
              <a:t>-DOBAR SI POZAVALAC INTERNETA ALI BI IPAK JOŠ IMAŠ TOGA ZA NAUČITI. TVOJE ZNANJE JE SVAKAKO IMPRESIVNO. </a:t>
            </a:r>
          </a:p>
          <a:p>
            <a:endParaRPr lang="hr-HR" sz="2400" dirty="0"/>
          </a:p>
          <a:p>
            <a:r>
              <a:rPr lang="hr-HR" sz="2400" dirty="0" smtClean="0">
                <a:solidFill>
                  <a:srgbClr val="FF0000"/>
                </a:solidFill>
              </a:rPr>
              <a:t>8- 10 </a:t>
            </a:r>
            <a:r>
              <a:rPr lang="hr-HR" sz="2400" dirty="0" smtClean="0"/>
              <a:t>BODA-IZVRSNO POZNAJEŠ INTERNET</a:t>
            </a:r>
            <a:r>
              <a:rPr lang="hr-HR" sz="2400" dirty="0"/>
              <a:t> </a:t>
            </a:r>
            <a:r>
              <a:rPr lang="hr-HR" sz="2400" dirty="0" smtClean="0"/>
              <a:t>ČESTITAM </a:t>
            </a:r>
            <a:r>
              <a:rPr lang="hr-HR" sz="2400" dirty="0" smtClean="0">
                <a:solidFill>
                  <a:srgbClr val="FF0000"/>
                </a:solidFill>
                <a:sym typeface="Wingdings" pitchFamily="2" charset="2"/>
              </a:rPr>
              <a:t></a:t>
            </a:r>
            <a:endParaRPr lang="hr-HR" sz="2400" dirty="0">
              <a:solidFill>
                <a:srgbClr val="FF0000"/>
              </a:solidFill>
            </a:endParaRPr>
          </a:p>
        </p:txBody>
      </p:sp>
      <p:sp>
        <p:nvSpPr>
          <p:cNvPr id="4" name="Strelica ulijevo 3">
            <a:hlinkClick r:id="rId3" action="ppaction://hlinksldjump"/>
          </p:cNvPr>
          <p:cNvSpPr/>
          <p:nvPr/>
        </p:nvSpPr>
        <p:spPr>
          <a:xfrm>
            <a:off x="323528" y="332656"/>
            <a:ext cx="648072" cy="72008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721559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Eksplozija 1 4"/>
          <p:cNvSpPr/>
          <p:nvPr/>
        </p:nvSpPr>
        <p:spPr>
          <a:xfrm>
            <a:off x="-396552" y="-819472"/>
            <a:ext cx="9865096" cy="792088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Rezervirano mjesto teksta 3"/>
          <p:cNvSpPr>
            <a:spLocks noGrp="1"/>
          </p:cNvSpPr>
          <p:nvPr>
            <p:ph type="body" sz="half" idx="2"/>
          </p:nvPr>
        </p:nvSpPr>
        <p:spPr>
          <a:xfrm>
            <a:off x="1763688" y="1628800"/>
            <a:ext cx="4608512" cy="3096344"/>
          </a:xfrm>
        </p:spPr>
        <p:txBody>
          <a:bodyPr>
            <a:normAutofit fontScale="70000" lnSpcReduction="20000"/>
          </a:bodyPr>
          <a:lstStyle/>
          <a:p>
            <a:r>
              <a:rPr lang="hr-HR" sz="3200" dirty="0" smtClean="0">
                <a:hlinkClick r:id="rId2" action="ppaction://hlinksldjump"/>
              </a:rPr>
              <a:t>A)ODGOVORI JOJ ,NEĆE TE NIŠTA KOŠTATI</a:t>
            </a:r>
            <a:endParaRPr lang="hr-HR" sz="3200" dirty="0" smtClean="0"/>
          </a:p>
          <a:p>
            <a:endParaRPr lang="hr-HR" sz="3200" dirty="0" smtClean="0"/>
          </a:p>
          <a:p>
            <a:r>
              <a:rPr lang="hr-HR" sz="3200" dirty="0" smtClean="0">
                <a:solidFill>
                  <a:srgbClr val="FF0000"/>
                </a:solidFill>
                <a:hlinkClick r:id="rId2" action="ppaction://hlinksldjump"/>
              </a:rPr>
              <a:t>B)</a:t>
            </a:r>
            <a:r>
              <a:rPr lang="hr-HR" sz="3200" dirty="0" smtClean="0">
                <a:hlinkClick r:id="rId2" action="ppaction://hlinksldjump"/>
              </a:rPr>
              <a:t>ZANIMA ME KAKVA JE OSOBA MOŽDA ĆU ČAK I ODGOVORITI</a:t>
            </a:r>
            <a:endParaRPr lang="hr-HR" sz="3200" dirty="0" smtClean="0"/>
          </a:p>
          <a:p>
            <a:endParaRPr lang="hr-HR" sz="3200" dirty="0" smtClean="0">
              <a:hlinkClick r:id="rId3" action="ppaction://hlinksldjump"/>
            </a:endParaRPr>
          </a:p>
          <a:p>
            <a:r>
              <a:rPr lang="hr-HR" sz="3200" dirty="0" smtClean="0">
                <a:hlinkClick r:id="rId3" action="ppaction://hlinksldjump"/>
              </a:rPr>
              <a:t>C)NEĆU JOJ ODGOVARATI JER NE POZNAJEM TU OSOBU I TO MOŽE BITI JAKO OPASNO</a:t>
            </a:r>
            <a:endParaRPr lang="hr-HR" sz="3200" dirty="0"/>
          </a:p>
        </p:txBody>
      </p:sp>
    </p:spTree>
    <p:extLst>
      <p:ext uri="{BB962C8B-B14F-4D97-AF65-F5344CB8AC3E}">
        <p14:creationId xmlns:p14="http://schemas.microsoft.com/office/powerpoint/2010/main" val="1944307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37" y="2366333"/>
            <a:ext cx="5717877"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avokutnik 7"/>
          <p:cNvSpPr/>
          <p:nvPr/>
        </p:nvSpPr>
        <p:spPr>
          <a:xfrm>
            <a:off x="1835696" y="3933056"/>
            <a:ext cx="5379218" cy="720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TekstniOkvir 8"/>
          <p:cNvSpPr txBox="1"/>
          <p:nvPr/>
        </p:nvSpPr>
        <p:spPr>
          <a:xfrm>
            <a:off x="3131840" y="4365104"/>
            <a:ext cx="2304256" cy="646331"/>
          </a:xfrm>
          <a:prstGeom prst="rect">
            <a:avLst/>
          </a:prstGeom>
          <a:noFill/>
        </p:spPr>
        <p:txBody>
          <a:bodyPr wrap="square" rtlCol="0">
            <a:spAutoFit/>
          </a:bodyPr>
          <a:lstStyle/>
          <a:p>
            <a:r>
              <a:rPr lang="hr-HR" sz="3600" dirty="0" smtClean="0"/>
              <a:t>2 boda</a:t>
            </a:r>
            <a:endParaRPr lang="hr-HR" sz="3600" dirty="0"/>
          </a:p>
        </p:txBody>
      </p:sp>
      <p:sp>
        <p:nvSpPr>
          <p:cNvPr id="10" name="Strelica udesno 9">
            <a:hlinkClick r:id="rId4" action="ppaction://hlinksldjump"/>
          </p:cNvPr>
          <p:cNvSpPr/>
          <p:nvPr/>
        </p:nvSpPr>
        <p:spPr>
          <a:xfrm>
            <a:off x="5789749" y="5373216"/>
            <a:ext cx="2232248" cy="11247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solidFill>
                  <a:schemeClr val="tx1"/>
                </a:solidFill>
              </a:rPr>
              <a:t>KRENI NA SLJEDEĆU SITUACIJU</a:t>
            </a:r>
            <a:r>
              <a:rPr lang="hr-HR" sz="1600" dirty="0" smtClean="0"/>
              <a:t>al</a:t>
            </a:r>
            <a:endParaRPr lang="hr-HR" sz="1600" dirty="0"/>
          </a:p>
        </p:txBody>
      </p:sp>
    </p:spTree>
    <p:extLst>
      <p:ext uri="{BB962C8B-B14F-4D97-AF65-F5344CB8AC3E}">
        <p14:creationId xmlns:p14="http://schemas.microsoft.com/office/powerpoint/2010/main" val="323209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5000" b="-12000"/>
          </a:stretch>
        </a:blipFill>
        <a:effectLst/>
      </p:bgPr>
    </p:bg>
    <p:spTree>
      <p:nvGrpSpPr>
        <p:cNvPr id="1" name=""/>
        <p:cNvGrpSpPr/>
        <p:nvPr/>
      </p:nvGrpSpPr>
      <p:grpSpPr>
        <a:xfrm>
          <a:off x="0" y="0"/>
          <a:ext cx="0" cy="0"/>
          <a:chOff x="0" y="0"/>
          <a:chExt cx="0" cy="0"/>
        </a:xfrm>
      </p:grpSpPr>
      <p:sp>
        <p:nvSpPr>
          <p:cNvPr id="2" name="TekstniOkvir 1"/>
          <p:cNvSpPr txBox="1"/>
          <p:nvPr/>
        </p:nvSpPr>
        <p:spPr>
          <a:xfrm>
            <a:off x="899592" y="2276872"/>
            <a:ext cx="7272808" cy="1446550"/>
          </a:xfrm>
          <a:prstGeom prst="rect">
            <a:avLst/>
          </a:prstGeom>
          <a:noFill/>
        </p:spPr>
        <p:txBody>
          <a:bodyPr wrap="square" rtlCol="0">
            <a:spAutoFit/>
          </a:bodyPr>
          <a:lstStyle/>
          <a:p>
            <a:pPr algn="ctr"/>
            <a:r>
              <a:rPr lang="hr-HR" sz="8800" dirty="0" smtClean="0">
                <a:solidFill>
                  <a:srgbClr val="0070C0"/>
                </a:solidFill>
              </a:rPr>
              <a:t>NETOČNO</a:t>
            </a:r>
            <a:r>
              <a:rPr lang="hr-HR" sz="8800" dirty="0" smtClean="0">
                <a:solidFill>
                  <a:srgbClr val="0070C0"/>
                </a:solidFill>
                <a:sym typeface="Wingdings" pitchFamily="2" charset="2"/>
              </a:rPr>
              <a:t></a:t>
            </a:r>
            <a:endParaRPr lang="hr-HR" sz="88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3" y="3675003"/>
            <a:ext cx="5407025"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333" y="5085184"/>
            <a:ext cx="2262187"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ipsa 2">
            <a:hlinkClick r:id="rId6" action="ppaction://hlinksldjump"/>
          </p:cNvPr>
          <p:cNvSpPr/>
          <p:nvPr/>
        </p:nvSpPr>
        <p:spPr>
          <a:xfrm>
            <a:off x="827584" y="404664"/>
            <a:ext cx="1224136" cy="12241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6600" dirty="0" smtClean="0">
                <a:solidFill>
                  <a:schemeClr val="tx1"/>
                </a:solidFill>
              </a:rPr>
              <a:t>?</a:t>
            </a:r>
            <a:endParaRPr lang="hr-HR" sz="6600" dirty="0">
              <a:solidFill>
                <a:schemeClr val="tx1"/>
              </a:solidFill>
            </a:endParaRPr>
          </a:p>
        </p:txBody>
      </p:sp>
    </p:spTree>
    <p:extLst>
      <p:ext uri="{BB962C8B-B14F-4D97-AF65-F5344CB8AC3E}">
        <p14:creationId xmlns:p14="http://schemas.microsoft.com/office/powerpoint/2010/main" val="472241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3" name="TekstniOkvir 2"/>
          <p:cNvSpPr txBox="1"/>
          <p:nvPr/>
        </p:nvSpPr>
        <p:spPr>
          <a:xfrm>
            <a:off x="899592" y="1052736"/>
            <a:ext cx="6408712" cy="5078313"/>
          </a:xfrm>
          <a:prstGeom prst="rect">
            <a:avLst/>
          </a:prstGeom>
          <a:noFill/>
        </p:spPr>
        <p:txBody>
          <a:bodyPr wrap="square" rtlCol="0">
            <a:spAutoFit/>
          </a:bodyPr>
          <a:lstStyle/>
          <a:p>
            <a:r>
              <a:rPr lang="hr-HR" sz="3600" dirty="0" smtClean="0">
                <a:solidFill>
                  <a:schemeClr val="bg1"/>
                </a:solidFill>
              </a:rPr>
              <a:t>VRLO OPASNO MOŽE BITI DOPISIVATI SE SA NEPOZNATOM OSOBOM !! NIKADA NE MOŽEŠ ZNATI TKO STOJI IZA TOGA PROFILA  ZATO KADA SE DOPISUJEŠ SA NEKIM MORAŠ POZNAVATI TU OSOBU JAKO DOBRO I BITI SIGURAN DA POSLIJE NEĆEŠ NASTRADATI .</a:t>
            </a:r>
            <a:endParaRPr lang="hr-HR" sz="3600" dirty="0">
              <a:solidFill>
                <a:schemeClr val="bg1"/>
              </a:solidFill>
            </a:endParaRPr>
          </a:p>
        </p:txBody>
      </p:sp>
      <p:sp>
        <p:nvSpPr>
          <p:cNvPr id="4" name="Strelica ulijevo 3">
            <a:hlinkClick r:id="rId3" action="ppaction://hlinksldjump"/>
          </p:cNvPr>
          <p:cNvSpPr/>
          <p:nvPr/>
        </p:nvSpPr>
        <p:spPr>
          <a:xfrm>
            <a:off x="395536" y="260648"/>
            <a:ext cx="864096" cy="93610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475860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2225139"/>
            <a:ext cx="381635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569620"/>
            <a:ext cx="5614987"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aobljeni pravokutni oblačić 1"/>
          <p:cNvSpPr/>
          <p:nvPr/>
        </p:nvSpPr>
        <p:spPr>
          <a:xfrm>
            <a:off x="6228184" y="404664"/>
            <a:ext cx="2304256" cy="1820475"/>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Netko mi je </a:t>
            </a:r>
            <a:r>
              <a:rPr lang="hr-HR" dirty="0" err="1" smtClean="0">
                <a:solidFill>
                  <a:schemeClr val="tx1"/>
                </a:solidFill>
              </a:rPr>
              <a:t>hakirao</a:t>
            </a:r>
            <a:r>
              <a:rPr lang="hr-HR" dirty="0" smtClean="0">
                <a:solidFill>
                  <a:schemeClr val="tx1"/>
                </a:solidFill>
              </a:rPr>
              <a:t> profil što da sada radim?</a:t>
            </a:r>
            <a:endParaRPr lang="hr-HR" dirty="0">
              <a:solidFill>
                <a:schemeClr val="tx1"/>
              </a:solidFill>
            </a:endParaRPr>
          </a:p>
        </p:txBody>
      </p:sp>
      <p:sp>
        <p:nvSpPr>
          <p:cNvPr id="3" name="Zaobljeni pravokutni oblačić 2"/>
          <p:cNvSpPr/>
          <p:nvPr/>
        </p:nvSpPr>
        <p:spPr>
          <a:xfrm>
            <a:off x="1475656" y="404664"/>
            <a:ext cx="3312368" cy="191683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Mislim da bi bilo najpametnije</a:t>
            </a:r>
          </a:p>
        </p:txBody>
      </p:sp>
      <p:pic>
        <p:nvPicPr>
          <p:cNvPr id="2055" name="Picture 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2606" y="1753539"/>
            <a:ext cx="10302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7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Eksplozija 1 3"/>
          <p:cNvSpPr/>
          <p:nvPr/>
        </p:nvSpPr>
        <p:spPr>
          <a:xfrm>
            <a:off x="179512" y="-747464"/>
            <a:ext cx="8712968" cy="792088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ekstniOkvir 4"/>
          <p:cNvSpPr txBox="1"/>
          <p:nvPr/>
        </p:nvSpPr>
        <p:spPr>
          <a:xfrm>
            <a:off x="2483768" y="2060848"/>
            <a:ext cx="3600400" cy="2246769"/>
          </a:xfrm>
          <a:prstGeom prst="rect">
            <a:avLst/>
          </a:prstGeom>
          <a:noFill/>
        </p:spPr>
        <p:txBody>
          <a:bodyPr wrap="square" rtlCol="0">
            <a:spAutoFit/>
          </a:bodyPr>
          <a:lstStyle/>
          <a:p>
            <a:r>
              <a:rPr lang="hr-HR" sz="2800" dirty="0" smtClean="0">
                <a:solidFill>
                  <a:srgbClr val="FF0000"/>
                </a:solidFill>
                <a:hlinkClick r:id="rId2" action="ppaction://hlinksldjump"/>
              </a:rPr>
              <a:t>A)</a:t>
            </a:r>
            <a:r>
              <a:rPr lang="hr-HR" sz="2800" dirty="0" smtClean="0">
                <a:hlinkClick r:id="rId2" action="ppaction://hlinksldjump"/>
              </a:rPr>
              <a:t>DA PRIJAVIŠ TO POLICIJI</a:t>
            </a:r>
            <a:endParaRPr lang="hr-HR" sz="2800" dirty="0" smtClean="0"/>
          </a:p>
          <a:p>
            <a:r>
              <a:rPr lang="hr-HR" sz="2800" dirty="0" smtClean="0">
                <a:solidFill>
                  <a:srgbClr val="FF0000"/>
                </a:solidFill>
                <a:hlinkClick r:id="rId3" action="ppaction://hlinksldjump"/>
              </a:rPr>
              <a:t>B)</a:t>
            </a:r>
            <a:r>
              <a:rPr lang="hr-HR" sz="2800" dirty="0" smtClean="0">
                <a:hlinkClick r:id="rId3" action="ppaction://hlinksldjump"/>
              </a:rPr>
              <a:t>DA SE NE ZAMARAŠ TIM PROBLEMOM</a:t>
            </a:r>
            <a:endParaRPr lang="hr-HR" sz="2800" dirty="0" smtClean="0"/>
          </a:p>
          <a:p>
            <a:r>
              <a:rPr lang="hr-HR" sz="2800" dirty="0" smtClean="0">
                <a:solidFill>
                  <a:srgbClr val="FF0000"/>
                </a:solidFill>
                <a:hlinkClick r:id="rId3" action="ppaction://hlinksldjump"/>
              </a:rPr>
              <a:t>C)</a:t>
            </a:r>
            <a:r>
              <a:rPr lang="hr-HR" sz="2800" dirty="0" smtClean="0">
                <a:hlinkClick r:id="rId3" action="ppaction://hlinksldjump"/>
              </a:rPr>
              <a:t>DA MU SE OSVETIŠ</a:t>
            </a:r>
            <a:endParaRPr lang="hr-HR" sz="2800" dirty="0"/>
          </a:p>
        </p:txBody>
      </p:sp>
    </p:spTree>
    <p:extLst>
      <p:ext uri="{BB962C8B-B14F-4D97-AF65-F5344CB8AC3E}">
        <p14:creationId xmlns:p14="http://schemas.microsoft.com/office/powerpoint/2010/main" val="448967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Elementarno">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sustava Office">
  <a:themeElements>
    <a:clrScheme name="Elementarno">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sustava Office">
  <a:themeElements>
    <a:clrScheme name="Elementarno">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sustava Office">
  <a:themeElements>
    <a:clrScheme name="Elementarno">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587</Words>
  <Application>Microsoft Office PowerPoint</Application>
  <PresentationFormat>On-screen Show (4:3)</PresentationFormat>
  <Paragraphs>88</Paragraphs>
  <Slides>30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Wingdings</vt:lpstr>
      <vt:lpstr>Tema sustava Office</vt:lpstr>
      <vt:lpstr>1_Tema sustava Office</vt:lpstr>
      <vt:lpstr>2_Tema sustava Office</vt:lpstr>
      <vt:lpstr>3_Tema sustava Office</vt:lpstr>
      <vt:lpstr>PowerPoint Presentation</vt:lpstr>
      <vt:lpstr>PRAVILA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Anamarija</dc:creator>
  <cp:lastModifiedBy>Ivana Rozic</cp:lastModifiedBy>
  <cp:revision>32</cp:revision>
  <dcterms:created xsi:type="dcterms:W3CDTF">2015-02-05T10:50:20Z</dcterms:created>
  <dcterms:modified xsi:type="dcterms:W3CDTF">2015-02-08T10:21:38Z</dcterms:modified>
</cp:coreProperties>
</file>