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8" r:id="rId6"/>
    <p:sldId id="260" r:id="rId7"/>
    <p:sldId id="261" r:id="rId8"/>
    <p:sldId id="263" r:id="rId9"/>
    <p:sldId id="262" r:id="rId10"/>
    <p:sldId id="264" r:id="rId11"/>
    <p:sldId id="265" r:id="rId12"/>
    <p:sldId id="267" r:id="rId13"/>
    <p:sldId id="269" r:id="rId14"/>
    <p:sldId id="270" r:id="rId15"/>
    <p:sldId id="271" r:id="rId16"/>
    <p:sldId id="272" r:id="rId17"/>
    <p:sldId id="273" r:id="rId18"/>
    <p:sldId id="277" r:id="rId19"/>
    <p:sldId id="276" r:id="rId20"/>
    <p:sldId id="281" r:id="rId21"/>
    <p:sldId id="282" r:id="rId22"/>
    <p:sldId id="284" r:id="rId23"/>
    <p:sldId id="285" r:id="rId24"/>
    <p:sldId id="283" r:id="rId25"/>
    <p:sldId id="287" r:id="rId26"/>
    <p:sldId id="290" r:id="rId27"/>
    <p:sldId id="289" r:id="rId28"/>
    <p:sldId id="291" r:id="rId29"/>
    <p:sldId id="280" r:id="rId30"/>
    <p:sldId id="286" r:id="rId3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00FF"/>
    <a:srgbClr val="66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/>
  </p:normalViewPr>
  <p:slideViewPr>
    <p:cSldViewPr>
      <p:cViewPr varScale="1">
        <p:scale>
          <a:sx n="81" d="100"/>
          <a:sy n="81" d="100"/>
        </p:scale>
        <p:origin x="-149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blipFill dpi="0" rotWithShape="1">
          <a:blip r:embed="rId2" cstate="print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E349-60BF-4B07-B7D5-2A9D8333F228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9210-B697-4519-87F5-9978B42181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E349-60BF-4B07-B7D5-2A9D8333F228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9210-B697-4519-87F5-9978B42181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E349-60BF-4B07-B7D5-2A9D8333F228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9210-B697-4519-87F5-9978B42181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E349-60BF-4B07-B7D5-2A9D8333F228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9210-B697-4519-87F5-9978B42181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E349-60BF-4B07-B7D5-2A9D8333F228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9210-B697-4519-87F5-9978B42181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E349-60BF-4B07-B7D5-2A9D8333F228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9210-B697-4519-87F5-9978B42181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E349-60BF-4B07-B7D5-2A9D8333F228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9210-B697-4519-87F5-9978B42181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E349-60BF-4B07-B7D5-2A9D8333F228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9210-B697-4519-87F5-9978B42181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E349-60BF-4B07-B7D5-2A9D8333F228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9210-B697-4519-87F5-9978B42181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E349-60BF-4B07-B7D5-2A9D8333F228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9210-B697-4519-87F5-9978B42181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E349-60BF-4B07-B7D5-2A9D8333F228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9210-B697-4519-87F5-9978B421810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9E349-60BF-4B07-B7D5-2A9D8333F228}" type="datetimeFigureOut">
              <a:rPr lang="hr-HR" smtClean="0"/>
              <a:pPr/>
              <a:t>6.2.2015.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89210-B697-4519-87F5-9978B421810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slide" Target="slide17.xml"/><Relationship Id="rId7" Type="http://schemas.openxmlformats.org/officeDocument/2006/relationships/slide" Target="slide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slide" Target="slide16.xml"/><Relationship Id="rId10" Type="http://schemas.openxmlformats.org/officeDocument/2006/relationships/slide" Target="slide18.xml"/><Relationship Id="rId4" Type="http://schemas.openxmlformats.org/officeDocument/2006/relationships/image" Target="../media/image9.jpeg"/><Relationship Id="rId9" Type="http://schemas.openxmlformats.org/officeDocument/2006/relationships/slide" Target="slide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arko.kranjcevic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urica.oreskovic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slide" Target="slide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4.xml"/><Relationship Id="rId4" Type="http://schemas.openxmlformats.org/officeDocument/2006/relationships/slide" Target="slide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4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8.xm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ak 14">
            <a:hlinkClick r:id="rId2" action="ppaction://hlinksldjump"/>
          </p:cNvPr>
          <p:cNvSpPr/>
          <p:nvPr/>
        </p:nvSpPr>
        <p:spPr>
          <a:xfrm>
            <a:off x="6948264" y="5157192"/>
            <a:ext cx="2195736" cy="1512168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rgbClr val="CC00FF"/>
                </a:solidFill>
                <a:hlinkClick r:id="rId2" action="ppaction://hlinksldjump"/>
              </a:rPr>
              <a:t>UVOD</a:t>
            </a:r>
          </a:p>
          <a:p>
            <a:pPr algn="ctr"/>
            <a:r>
              <a:rPr lang="hr-HR" sz="2400" dirty="0" smtClean="0">
                <a:solidFill>
                  <a:srgbClr val="CC00FF"/>
                </a:solidFill>
                <a:sym typeface="Wingdings" pitchFamily="2" charset="2"/>
                <a:hlinkClick r:id="rId2" action="ppaction://hlinksldjump"/>
              </a:rPr>
              <a:t></a:t>
            </a:r>
            <a:endParaRPr lang="hr-HR" sz="2400" dirty="0">
              <a:solidFill>
                <a:srgbClr val="CC00FF"/>
              </a:solidFill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467544" y="476672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SIGURNOST NA INTERNETU </a:t>
            </a:r>
            <a:endParaRPr lang="hr-HR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curee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44824"/>
            <a:ext cx="9144000" cy="5013176"/>
          </a:xfrm>
          <a:prstGeom prst="rect">
            <a:avLst/>
          </a:prstGeom>
        </p:spPr>
      </p:pic>
      <p:sp>
        <p:nvSpPr>
          <p:cNvPr id="10" name="Pravokutnik s dijagonalno zaobljenim kutom 9"/>
          <p:cNvSpPr/>
          <p:nvPr/>
        </p:nvSpPr>
        <p:spPr>
          <a:xfrm>
            <a:off x="323528" y="188640"/>
            <a:ext cx="3672408" cy="1656184"/>
          </a:xfrm>
          <a:prstGeom prst="round2Diag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tx1"/>
                </a:solidFill>
              </a:rPr>
              <a:t>Završio je školski sat. Ana i Lucija započele su razgovor o tome kako je Ani na facebook nepoznata osoba poslala zahtjev za prijateljstvo.</a:t>
            </a:r>
            <a:endParaRPr lang="hr-HR" sz="2000" dirty="0">
              <a:solidFill>
                <a:schemeClr val="tx1"/>
              </a:solidFill>
            </a:endParaRPr>
          </a:p>
        </p:txBody>
      </p:sp>
      <p:sp>
        <p:nvSpPr>
          <p:cNvPr id="11" name="Oblak 10">
            <a:hlinkClick r:id="rId3" action="ppaction://hlinksldjump"/>
          </p:cNvPr>
          <p:cNvSpPr/>
          <p:nvPr/>
        </p:nvSpPr>
        <p:spPr>
          <a:xfrm>
            <a:off x="3491880" y="1268760"/>
            <a:ext cx="1512168" cy="10081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hlinkClick r:id="rId3" action="ppaction://hlinksldjump"/>
              </a:rPr>
              <a:t>DALJE </a:t>
            </a:r>
            <a:r>
              <a:rPr lang="hr-HR" dirty="0" smtClean="0">
                <a:sym typeface="Wingdings" pitchFamily="2" charset="2"/>
                <a:hlinkClick r:id="rId3" action="ppaction://hlinksldjump"/>
              </a:rPr>
              <a:t>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curee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16832"/>
            <a:ext cx="9144000" cy="4941168"/>
          </a:xfrm>
          <a:prstGeom prst="rect">
            <a:avLst/>
          </a:prstGeom>
        </p:spPr>
      </p:pic>
      <p:sp>
        <p:nvSpPr>
          <p:cNvPr id="5" name="Elipsasti oblačić 4"/>
          <p:cNvSpPr/>
          <p:nvPr/>
        </p:nvSpPr>
        <p:spPr>
          <a:xfrm>
            <a:off x="2411760" y="0"/>
            <a:ext cx="2952328" cy="1944216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Ne znam što da radim, iako mi se to baš i ne sviđa, mislim da ću prihvatiti zahtjev, što ti misliš o tome?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Elipsasti oblačić 5"/>
          <p:cNvSpPr/>
          <p:nvPr/>
        </p:nvSpPr>
        <p:spPr>
          <a:xfrm>
            <a:off x="6335688" y="0"/>
            <a:ext cx="2808312" cy="1872208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>
                <a:solidFill>
                  <a:schemeClr val="tx1"/>
                </a:solidFill>
              </a:rPr>
              <a:t>Ana,meni se tvoja odluka ne sviđa, bolje je da ne prihvatiš jer nikad ne znaš tko se  nalazi iza navedenog imena na tom profilu.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3491880" y="4221088"/>
            <a:ext cx="2339752" cy="18448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Smatrate li da je Anina odluka ispravna?</a:t>
            </a:r>
            <a:endParaRPr lang="hr-HR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Pravokutnik 10">
            <a:hlinkClick r:id="rId3" action="ppaction://hlinksldjump"/>
          </p:cNvPr>
          <p:cNvSpPr/>
          <p:nvPr/>
        </p:nvSpPr>
        <p:spPr>
          <a:xfrm>
            <a:off x="3707904" y="5085184"/>
            <a:ext cx="864096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DA</a:t>
            </a:r>
            <a:endParaRPr lang="hr-HR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Pravokutnik 11">
            <a:hlinkClick r:id="rId4" action="ppaction://hlinksldjump"/>
          </p:cNvPr>
          <p:cNvSpPr/>
          <p:nvPr/>
        </p:nvSpPr>
        <p:spPr>
          <a:xfrm>
            <a:off x="4716016" y="5085184"/>
            <a:ext cx="864096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4" action="ppaction://hlinksldjump"/>
              </a:rPr>
              <a:t>NE</a:t>
            </a:r>
            <a:endParaRPr lang="hr-HR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moon-light-vector-ppt-backgrounds1-600x4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ODGOVOR JE TOČAN!</a:t>
            </a:r>
            <a:endParaRPr lang="hr-H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Ne smijemo prihvaćati zahtjeve nepoznatih osoba jer nikad ne znamo tko se zapravo krije iza nekog profila. 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Ako na profilu ne možemo vidjeti slike niti bilo kakve informacije o toj osobi,ne smijemo prihvaćati zahtjev za prijateljstvo. </a:t>
            </a:r>
            <a:endParaRPr lang="hr-HR" dirty="0"/>
          </a:p>
        </p:txBody>
      </p:sp>
      <p:pic>
        <p:nvPicPr>
          <p:cNvPr id="5" name="Slika 4" descr="smajl koji šlješć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4653136"/>
            <a:ext cx="2376264" cy="2088232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Oblak 14">
            <a:hlinkClick r:id="rId5" action="ppaction://hlinksldjump"/>
          </p:cNvPr>
          <p:cNvSpPr/>
          <p:nvPr/>
        </p:nvSpPr>
        <p:spPr>
          <a:xfrm>
            <a:off x="7596336" y="5373216"/>
            <a:ext cx="1368152" cy="1008112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  <a:hlinkClick r:id="rId5" action="ppaction://hlinksldjump"/>
              </a:rPr>
              <a:t>DALJE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  <a:hlinkClick r:id="rId5" action="ppaction://hlinksldjump"/>
              </a:rPr>
              <a:t>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0" y="6211669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/>
              <a:t>1</a:t>
            </a:r>
            <a:r>
              <a:rPr lang="hr-HR" sz="3600" dirty="0" smtClean="0"/>
              <a:t> BOD</a:t>
            </a:r>
            <a:endParaRPr lang="hr-HR" sz="3600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moon-light-vector-ppt-backgrounds1-60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355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ODGOVOR NIJE TOČAN!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 smijemo prihvaćati zahtjeve nepoznatih osoba jer nikad ne znamo tko se zapravo krije iza nekog profila. </a:t>
            </a:r>
          </a:p>
          <a:p>
            <a:r>
              <a:rPr lang="hr-HR" dirty="0" smtClean="0"/>
              <a:t>Ako na profilu ne možemo vidjeti slike niti bilo kakve informacije o toj osobi,ne smijemo prihvaćati zahtjev za prijateljstvo. </a:t>
            </a:r>
          </a:p>
          <a:p>
            <a:endParaRPr lang="hr-HR" dirty="0"/>
          </a:p>
        </p:txBody>
      </p:sp>
      <p:pic>
        <p:nvPicPr>
          <p:cNvPr id="4" name="Slika 3" descr="wrong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452320" y="332656"/>
            <a:ext cx="864096" cy="1110026"/>
          </a:xfrm>
          <a:prstGeom prst="rect">
            <a:avLst/>
          </a:prstGeom>
        </p:spPr>
      </p:pic>
      <p:pic>
        <p:nvPicPr>
          <p:cNvPr id="5" name="Slika 4" descr="tužaaaaaaaaa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4697760"/>
            <a:ext cx="2520280" cy="216024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Cloud 5">
            <a:hlinkClick r:id="rId5" action="ppaction://hlinksldjump"/>
          </p:cNvPr>
          <p:cNvSpPr/>
          <p:nvPr/>
        </p:nvSpPr>
        <p:spPr>
          <a:xfrm>
            <a:off x="6948264" y="5229200"/>
            <a:ext cx="2195736" cy="1412776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tx1"/>
                </a:solidFill>
                <a:hlinkClick r:id="rId5" action="ppaction://hlinksldjump"/>
              </a:rPr>
              <a:t>IDI NA SLJEDEĆE PITANJE! </a:t>
            </a:r>
            <a:endParaRPr lang="hr-HR" sz="2000" dirty="0">
              <a:solidFill>
                <a:schemeClr val="tx1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0" y="6211669"/>
            <a:ext cx="2605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0 BODOVA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lika 11" descr="moon-light-vector-ppt-backgrounds1-60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Odaberi oblačić osobe čiji je profil najispravniji (Klikni na sliku da vidiš podatke o navedenoj osobi)</a:t>
            </a:r>
            <a:endParaRPr lang="hr-H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Rezervirano mjesto sadržaja 3" descr="xTgMBKqTA.jpeg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6084168" y="2060848"/>
            <a:ext cx="1941379" cy="2481664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Slika 4" descr="large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3928" y="2276872"/>
            <a:ext cx="1599642" cy="2132856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Slika 5" descr="moj-decko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331640" y="2276872"/>
            <a:ext cx="2010599" cy="2088232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Oblak 6">
            <a:hlinkClick r:id="rId9" action="ppaction://hlinksldjump"/>
          </p:cNvPr>
          <p:cNvSpPr/>
          <p:nvPr/>
        </p:nvSpPr>
        <p:spPr>
          <a:xfrm>
            <a:off x="1907704" y="4869160"/>
            <a:ext cx="1008112" cy="72008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blak 7">
            <a:hlinkClick r:id="rId10" action="ppaction://hlinksldjump"/>
          </p:cNvPr>
          <p:cNvSpPr/>
          <p:nvPr/>
        </p:nvSpPr>
        <p:spPr>
          <a:xfrm>
            <a:off x="4067944" y="4869160"/>
            <a:ext cx="1008112" cy="72008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6">
            <a:hlinkClick r:id="rId9" action="ppaction://hlinksldjump"/>
          </p:cNvPr>
          <p:cNvSpPr/>
          <p:nvPr/>
        </p:nvSpPr>
        <p:spPr>
          <a:xfrm>
            <a:off x="6660232" y="4797152"/>
            <a:ext cx="1008112" cy="72008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moon-light-vector-ppt-backgrounds1-60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Marko Kranjčević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Telefonski broj: 098-236-5251</a:t>
            </a:r>
          </a:p>
          <a:p>
            <a:r>
              <a:rPr lang="hr-HR" dirty="0" smtClean="0"/>
              <a:t>Adresa: Zagrebačka 9</a:t>
            </a:r>
          </a:p>
          <a:p>
            <a:r>
              <a:rPr lang="hr-HR" dirty="0" smtClean="0"/>
              <a:t>Radi u: Šumarija Zagreb</a:t>
            </a:r>
          </a:p>
          <a:p>
            <a:r>
              <a:rPr lang="hr-HR" dirty="0" smtClean="0"/>
              <a:t>E-mail adresa: </a:t>
            </a:r>
            <a:r>
              <a:rPr lang="hr-HR" dirty="0" smtClean="0">
                <a:hlinkClick r:id="rId3"/>
              </a:rPr>
              <a:t>marko.kranjcevic@</a:t>
            </a:r>
            <a:r>
              <a:rPr lang="hr-HR" dirty="0" err="1" smtClean="0">
                <a:hlinkClick r:id="rId3"/>
              </a:rPr>
              <a:t>gmail.com</a:t>
            </a:r>
            <a:r>
              <a:rPr lang="hr-HR" dirty="0" smtClean="0"/>
              <a:t>.</a:t>
            </a:r>
          </a:p>
          <a:p>
            <a:r>
              <a:rPr lang="hr-HR" dirty="0" smtClean="0"/>
              <a:t>Obitelj: sestra Eva i brat Ivan</a:t>
            </a:r>
          </a:p>
          <a:p>
            <a:r>
              <a:rPr lang="hr-HR" dirty="0" smtClean="0"/>
              <a:t>Datum rođenja: 01.02.1990.</a:t>
            </a:r>
          </a:p>
          <a:p>
            <a:endParaRPr lang="hr-HR" dirty="0"/>
          </a:p>
        </p:txBody>
      </p:sp>
      <p:sp>
        <p:nvSpPr>
          <p:cNvPr id="4" name="Action Button: Back or Previous 3">
            <a:hlinkClick r:id="rId4" action="ppaction://hlinksldjump" highlightClick="1"/>
          </p:cNvPr>
          <p:cNvSpPr/>
          <p:nvPr/>
        </p:nvSpPr>
        <p:spPr>
          <a:xfrm>
            <a:off x="7596336" y="5013176"/>
            <a:ext cx="1368152" cy="1296144"/>
          </a:xfrm>
          <a:prstGeom prst="actionButtonBackPreviou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moon-light-vector-ppt-backgrounds1-60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Miranda Novosel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Datum rođenja: 09.06.1995.</a:t>
            </a:r>
          </a:p>
          <a:p>
            <a:r>
              <a:rPr lang="hr-HR" dirty="0" smtClean="0"/>
              <a:t>Pohađa: Srednja škola Ruđera Bošković </a:t>
            </a:r>
            <a:endParaRPr lang="hr-HR" dirty="0"/>
          </a:p>
        </p:txBody>
      </p:sp>
      <p:sp>
        <p:nvSpPr>
          <p:cNvPr id="4" name="Action Button: Back or Previous 3">
            <a:hlinkClick r:id="rId3" action="ppaction://hlinksldjump" highlightClick="1"/>
          </p:cNvPr>
          <p:cNvSpPr/>
          <p:nvPr/>
        </p:nvSpPr>
        <p:spPr>
          <a:xfrm>
            <a:off x="7524328" y="4941168"/>
            <a:ext cx="1368152" cy="1296144"/>
          </a:xfrm>
          <a:prstGeom prst="actionButtonBackPreviou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moon-light-vector-ppt-backgrounds1-60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Jurica Orešković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Telefonski broj: 095-526-1223</a:t>
            </a:r>
          </a:p>
          <a:p>
            <a:r>
              <a:rPr lang="hr-HR" dirty="0" smtClean="0"/>
              <a:t>Adresa: Getaldićeva 19</a:t>
            </a:r>
          </a:p>
          <a:p>
            <a:r>
              <a:rPr lang="hr-HR" dirty="0" smtClean="0"/>
              <a:t>Pohađa: Osnovna škola Zagreb</a:t>
            </a:r>
          </a:p>
          <a:p>
            <a:r>
              <a:rPr lang="hr-HR" dirty="0" smtClean="0"/>
              <a:t>E-mail adresa: </a:t>
            </a:r>
            <a:r>
              <a:rPr lang="hr-HR" dirty="0" err="1" smtClean="0">
                <a:hlinkClick r:id="rId3"/>
              </a:rPr>
              <a:t>jurica.oreskovic</a:t>
            </a:r>
            <a:r>
              <a:rPr lang="hr-HR" dirty="0" smtClean="0">
                <a:hlinkClick r:id="rId3"/>
              </a:rPr>
              <a:t>@</a:t>
            </a:r>
            <a:r>
              <a:rPr lang="hr-HR" dirty="0" err="1" smtClean="0">
                <a:hlinkClick r:id="rId3"/>
              </a:rPr>
              <a:t>gmail.com</a:t>
            </a:r>
            <a:endParaRPr lang="hr-HR" dirty="0" smtClean="0"/>
          </a:p>
          <a:p>
            <a:r>
              <a:rPr lang="hr-HR" dirty="0" smtClean="0"/>
              <a:t>Obitelj: sestre Ivana i Jana</a:t>
            </a:r>
          </a:p>
          <a:p>
            <a:r>
              <a:rPr lang="hr-HR" dirty="0" smtClean="0"/>
              <a:t>Datum rođenja: 08.11.2002.</a:t>
            </a:r>
            <a:endParaRPr lang="hr-HR" dirty="0"/>
          </a:p>
        </p:txBody>
      </p:sp>
      <p:sp>
        <p:nvSpPr>
          <p:cNvPr id="4" name="Action Button: Back or Previous 3">
            <a:hlinkClick r:id="rId4" action="ppaction://hlinksldjump" highlightClick="1"/>
          </p:cNvPr>
          <p:cNvSpPr/>
          <p:nvPr/>
        </p:nvSpPr>
        <p:spPr>
          <a:xfrm>
            <a:off x="7596336" y="5013176"/>
            <a:ext cx="1368152" cy="1296144"/>
          </a:xfrm>
          <a:prstGeom prst="actionButtonBackPreviou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moon-light-vector-ppt-backgrounds1-600x4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ODGOVOR JE TOČAN!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4000" dirty="0" smtClean="0"/>
              <a:t>Na svoje profile na društvenim mrežama ne smijemo stavljati svoje osobne podatke, jer nas uvijek netko nepoznat pomoću toga može pratiti i tako doći do nas.</a:t>
            </a:r>
            <a:endParaRPr lang="hr-HR" sz="4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4" name="Rectangle 3">
            <a:hlinkClick r:id="rId4" action="ppaction://hlinksldjump"/>
          </p:cNvPr>
          <p:cNvSpPr/>
          <p:nvPr/>
        </p:nvSpPr>
        <p:spPr>
          <a:xfrm>
            <a:off x="6732240" y="5157192"/>
            <a:ext cx="2304256" cy="1440160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hlinkClick r:id="rId5" action="ppaction://hlinksldjump"/>
              </a:rPr>
              <a:t>DALJE</a:t>
            </a:r>
          </a:p>
          <a:p>
            <a:pPr algn="ctr"/>
            <a:r>
              <a:rPr lang="hr-HR" sz="3200" dirty="0" smtClean="0">
                <a:solidFill>
                  <a:schemeClr val="tx1"/>
                </a:solidFill>
                <a:sym typeface="Wingdings" pitchFamily="2" charset="2"/>
                <a:hlinkClick r:id="rId5" action="ppaction://hlinksldjump"/>
              </a:rPr>
              <a:t>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0" y="6211669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1 BOD</a:t>
            </a:r>
            <a:endParaRPr lang="hr-HR" sz="3600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moon-light-vector-ppt-backgrounds1-60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ODGOVOR NIJE TOČAN!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 smijemo prihvaćati zahtjeve nepoznatih osoba jer nikad ne znamo tko se zapravo krije iza nekog profila. </a:t>
            </a:r>
          </a:p>
          <a:p>
            <a:r>
              <a:rPr lang="hr-HR" dirty="0" smtClean="0"/>
              <a:t>Ako na profilu ne možemo vidjeti slike niti bilo kakve informacije o toj osobi,ne smijemo prihvaćati zahtjev za prijateljstvo. </a:t>
            </a:r>
          </a:p>
          <a:p>
            <a:endParaRPr lang="hr-HR" dirty="0"/>
          </a:p>
        </p:txBody>
      </p:sp>
      <p:pic>
        <p:nvPicPr>
          <p:cNvPr id="4" name="Slika 3" descr="wrong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452320" y="332656"/>
            <a:ext cx="864096" cy="1110026"/>
          </a:xfrm>
          <a:prstGeom prst="rect">
            <a:avLst/>
          </a:prstGeom>
        </p:spPr>
      </p:pic>
      <p:pic>
        <p:nvPicPr>
          <p:cNvPr id="5" name="Slika 4" descr="tužaaaaaaaaa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697760"/>
            <a:ext cx="2520280" cy="216024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Cloud 5"/>
          <p:cNvSpPr/>
          <p:nvPr/>
        </p:nvSpPr>
        <p:spPr>
          <a:xfrm>
            <a:off x="6660232" y="5301208"/>
            <a:ext cx="2195736" cy="141277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tx1"/>
                </a:solidFill>
                <a:hlinkClick r:id="rId5" action="ppaction://hlinksldjump"/>
              </a:rPr>
              <a:t>IDI NA SLJEDEĆE PITANJE! </a:t>
            </a:r>
            <a:endParaRPr lang="hr-HR" sz="2000" dirty="0">
              <a:solidFill>
                <a:schemeClr val="tx1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0" y="621166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0 BODOVA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lika 12" descr="moon-light-vector-ppt-backgrounds1-60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3559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UVOD</a:t>
            </a:r>
            <a:endParaRPr lang="hr-H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n>
                  <a:solidFill>
                    <a:schemeClr val="tx1"/>
                  </a:solidFill>
                </a:ln>
              </a:rPr>
              <a:t>Ovo je kviz koji će vam pomoći da se što bolje i sigurnije koristite internetom i društvenim mrežama koje internet nudi.</a:t>
            </a:r>
          </a:p>
          <a:p>
            <a:r>
              <a:rPr lang="hr-HR" dirty="0" smtClean="0">
                <a:ln>
                  <a:solidFill>
                    <a:schemeClr val="tx1"/>
                  </a:solidFill>
                </a:ln>
              </a:rPr>
              <a:t>Za više informacija kliknite na ikonu, a za početak kviza kliknite na strelicu. </a:t>
            </a:r>
          </a:p>
          <a:p>
            <a:pPr algn="ctr">
              <a:buNone/>
            </a:pPr>
            <a:r>
              <a:rPr lang="hr-HR" dirty="0" smtClean="0"/>
              <a:t>    </a:t>
            </a:r>
            <a:r>
              <a:rPr lang="hr-HR" sz="3600" dirty="0" smtClean="0"/>
              <a:t>  </a:t>
            </a:r>
            <a:r>
              <a:rPr lang="hr-HR" sz="4400" b="1" dirty="0" smtClean="0"/>
              <a:t>SRETNO!</a:t>
            </a:r>
            <a:endParaRPr lang="hr-HR" b="1" dirty="0" smtClean="0"/>
          </a:p>
          <a:p>
            <a:pPr>
              <a:buNone/>
            </a:pPr>
            <a:r>
              <a:rPr lang="hr-HR" dirty="0" smtClean="0"/>
              <a:t>        </a:t>
            </a:r>
            <a:endParaRPr lang="hr-HR" dirty="0"/>
          </a:p>
        </p:txBody>
      </p:sp>
      <p:sp>
        <p:nvSpPr>
          <p:cNvPr id="6" name="Akcijski gumb: Informacije 5">
            <a:hlinkClick r:id="" action="ppaction://hlinkshowjump?jump=nextslide" highlightClick="1"/>
          </p:cNvPr>
          <p:cNvSpPr/>
          <p:nvPr/>
        </p:nvSpPr>
        <p:spPr>
          <a:xfrm>
            <a:off x="6804248" y="4005064"/>
            <a:ext cx="1368152" cy="1224136"/>
          </a:xfrm>
          <a:prstGeom prst="actionButtonInformation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Akcijski gumb: Naprijed ili dalje 7">
            <a:hlinkClick r:id="rId3" action="ppaction://hlinksldjump" highlightClick="1"/>
          </p:cNvPr>
          <p:cNvSpPr/>
          <p:nvPr/>
        </p:nvSpPr>
        <p:spPr>
          <a:xfrm>
            <a:off x="6804248" y="5373216"/>
            <a:ext cx="1368152" cy="1152128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53" y="0"/>
            <a:ext cx="9167053" cy="6858000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0" y="3905672"/>
            <a:ext cx="2304256" cy="2952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Lana i Maja su u Laninoj sobi. Zabavljaju se, gledajući razne objave na Laninom facebook profilu. Odjednom, od nepoznatog pošiljatelja, Lani stigne prijeteća poruka. Lana i Maja su prestrašene i ne znaju što učiniti. 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91221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22" y="1916832"/>
            <a:ext cx="9162222" cy="4941168"/>
          </a:xfrm>
          <a:prstGeom prst="rect">
            <a:avLst/>
          </a:prstGeom>
        </p:spPr>
      </p:pic>
      <p:sp>
        <p:nvSpPr>
          <p:cNvPr id="5" name="Zaobljeni pravokutni oblačić 4"/>
          <p:cNvSpPr/>
          <p:nvPr/>
        </p:nvSpPr>
        <p:spPr>
          <a:xfrm>
            <a:off x="5940152" y="190542"/>
            <a:ext cx="2736304" cy="180020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Gle,Majo, tko je ova osoba!? Zašto mi šalje prijeteće poruke!? Što ću učiniti!?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Zaobljeni pravokutni oblačić 5"/>
          <p:cNvSpPr/>
          <p:nvPr/>
        </p:nvSpPr>
        <p:spPr>
          <a:xfrm rot="20132083">
            <a:off x="1547664" y="692696"/>
            <a:ext cx="2736304" cy="180020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Ne znam tko je to. Najbolje bi bilo prijaviti ga jer se svašta može dogoditi.  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-32048" y="4509120"/>
            <a:ext cx="2227784" cy="2348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Mislite li da je Maja dobro savjetovala Lanu? </a:t>
            </a:r>
          </a:p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07504" y="6138479"/>
            <a:ext cx="864096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>
                <a:hlinkClick r:id="rId3" action="ppaction://hlinksldjump"/>
              </a:rPr>
              <a:t>DA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1155692" y="6138479"/>
            <a:ext cx="864096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>
                <a:hlinkClick r:id="rId4" action="ppaction://hlinksldjump"/>
              </a:rPr>
              <a:t>NE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12828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moon-light-vector-ppt-backgrounds1-600x4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ODGOVOR JE TOČAN!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Na prijeteće poruke ne smijemo odgovarati, nego odmah moramo kontaktirati policiju i prijaviti profil s kojega dolaze prijeteće poruke.</a:t>
            </a:r>
            <a:endParaRPr lang="hr-HR" sz="4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4" name="Rectangle 3">
            <a:hlinkClick r:id="rId4" action="ppaction://hlinksldjump"/>
          </p:cNvPr>
          <p:cNvSpPr/>
          <p:nvPr/>
        </p:nvSpPr>
        <p:spPr>
          <a:xfrm>
            <a:off x="6588224" y="5229200"/>
            <a:ext cx="2232248" cy="1368152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dirty="0" smtClean="0">
                <a:solidFill>
                  <a:schemeClr val="tx1"/>
                </a:solidFill>
                <a:hlinkClick r:id="rId5" action="ppaction://hlinksldjump"/>
              </a:rPr>
              <a:t>DALJE</a:t>
            </a:r>
          </a:p>
          <a:p>
            <a:pPr algn="ctr"/>
            <a:r>
              <a:rPr lang="hr-HR" sz="3200" dirty="0" smtClean="0">
                <a:solidFill>
                  <a:schemeClr val="tx1"/>
                </a:solidFill>
                <a:sym typeface="Wingdings" pitchFamily="2" charset="2"/>
                <a:hlinkClick r:id="rId5" action="ppaction://hlinksldjump"/>
              </a:rPr>
              <a:t>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0" y="6211669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1 BOD</a:t>
            </a:r>
            <a:endParaRPr lang="hr-HR" sz="3600" dirty="0"/>
          </a:p>
        </p:txBody>
      </p:sp>
    </p:spTree>
    <p:extLst>
      <p:ext uri="{BB962C8B-B14F-4D97-AF65-F5344CB8AC3E}">
        <p14:creationId xmlns="" xmlns:p14="http://schemas.microsoft.com/office/powerpoint/2010/main" val="1174264001"/>
      </p:ext>
    </p:extLst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moon-light-vector-ppt-backgrounds1-60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355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ODGOVOR NIJE TOČAN!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Na prijeteće poruke ne smijemo odgovarati, nego odmah moramo kontaktirati policiju i prijaviti profil s kojega dolaze prijeteće poruke.</a:t>
            </a:r>
          </a:p>
          <a:p>
            <a:pPr marL="0" indent="0">
              <a:buNone/>
            </a:pPr>
            <a:endParaRPr lang="hr-HR" dirty="0" smtClean="0"/>
          </a:p>
        </p:txBody>
      </p:sp>
      <p:pic>
        <p:nvPicPr>
          <p:cNvPr id="4" name="Slika 3" descr="wrong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452320" y="332656"/>
            <a:ext cx="864096" cy="1110026"/>
          </a:xfrm>
          <a:prstGeom prst="rect">
            <a:avLst/>
          </a:prstGeom>
        </p:spPr>
      </p:pic>
      <p:pic>
        <p:nvPicPr>
          <p:cNvPr id="5" name="Slika 4" descr="tužaaaaaaaaa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4586459"/>
            <a:ext cx="2520280" cy="216024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Cloud 5">
            <a:hlinkClick r:id="rId5" action="ppaction://hlinksldjump"/>
          </p:cNvPr>
          <p:cNvSpPr/>
          <p:nvPr/>
        </p:nvSpPr>
        <p:spPr>
          <a:xfrm>
            <a:off x="6660232" y="5301208"/>
            <a:ext cx="2195736" cy="1412776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tx1"/>
                </a:solidFill>
                <a:hlinkClick r:id="rId5" action="ppaction://hlinksldjump"/>
              </a:rPr>
              <a:t>IDI NA SLJEDEĆE PITANJE!</a:t>
            </a:r>
            <a:endParaRPr lang="hr-HR" sz="2000" dirty="0">
              <a:solidFill>
                <a:schemeClr val="tx1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0" y="621166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0 BODOVA</a:t>
            </a:r>
            <a:endParaRPr lang="hr-HR" sz="3600" dirty="0"/>
          </a:p>
        </p:txBody>
      </p:sp>
    </p:spTree>
    <p:extLst>
      <p:ext uri="{BB962C8B-B14F-4D97-AF65-F5344CB8AC3E}">
        <p14:creationId xmlns="" xmlns:p14="http://schemas.microsoft.com/office/powerpoint/2010/main" val="33792054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34912" cy="6858001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3635896" y="1316"/>
            <a:ext cx="2160240" cy="28516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Marko i Marina šetaju parkom. Marina govori Marku kako joj je netko na Ask.fm profilu neanonimno postavio pitanje da se nađu, ali ona ne poznaje tu osobu i ne zna što učiniti.   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" name="Oblak 6"/>
          <p:cNvSpPr/>
          <p:nvPr/>
        </p:nvSpPr>
        <p:spPr>
          <a:xfrm>
            <a:off x="4572000" y="2780928"/>
            <a:ext cx="1512168" cy="1008112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  <a:hlinkClick r:id="rId3" action="ppaction://hlinksldjump"/>
              </a:rPr>
              <a:t>DALJE 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  <a:hlinkClick r:id="rId3" action="ppaction://hlinksldjump"/>
              </a:rPr>
              <a:t>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33788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44824"/>
            <a:ext cx="9134911" cy="5013176"/>
          </a:xfrm>
          <a:prstGeom prst="rect">
            <a:avLst/>
          </a:prstGeom>
        </p:spPr>
      </p:pic>
      <p:sp>
        <p:nvSpPr>
          <p:cNvPr id="5" name="Zaobljeni pravokutni oblačić 4"/>
          <p:cNvSpPr/>
          <p:nvPr/>
        </p:nvSpPr>
        <p:spPr>
          <a:xfrm>
            <a:off x="1763688" y="476672"/>
            <a:ext cx="3600400" cy="180020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tx1"/>
                </a:solidFill>
              </a:rPr>
              <a:t>Hm, pa ne znam baš, ja na tvom mjestu to ne bih učinio, jer iako je neanonimo i prikazano ti je ime osobe, može biti neka prijevara i nikad ne znaš što ti se može dogoditi. </a:t>
            </a:r>
            <a:endParaRPr lang="hr-HR" sz="2000" dirty="0">
              <a:solidFill>
                <a:schemeClr val="tx1"/>
              </a:solidFill>
            </a:endParaRPr>
          </a:p>
        </p:txBody>
      </p:sp>
      <p:sp>
        <p:nvSpPr>
          <p:cNvPr id="6" name="Zaobljeni pravokutni oblačić 5"/>
          <p:cNvSpPr/>
          <p:nvPr/>
        </p:nvSpPr>
        <p:spPr>
          <a:xfrm>
            <a:off x="6876256" y="1196752"/>
            <a:ext cx="2160240" cy="1584176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tx1"/>
                </a:solidFill>
              </a:rPr>
              <a:t>Ne znam hoću li se naći s tim tipom iako ga ne poznajem, jer ne izgleda loše.  </a:t>
            </a:r>
            <a:endParaRPr lang="hr-HR" sz="2000" dirty="0">
              <a:solidFill>
                <a:schemeClr val="tx1"/>
              </a:solidFill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0" y="4769768"/>
            <a:ext cx="2987824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107504" y="4941168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Biste li i vi postupili kao Marina?</a:t>
            </a:r>
            <a:endParaRPr lang="hr-HR" sz="2400" dirty="0"/>
          </a:p>
        </p:txBody>
      </p:sp>
      <p:sp>
        <p:nvSpPr>
          <p:cNvPr id="10" name="Pravokutnik 9"/>
          <p:cNvSpPr/>
          <p:nvPr/>
        </p:nvSpPr>
        <p:spPr>
          <a:xfrm>
            <a:off x="1907704" y="5013176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hlinkClick r:id="rId3" action="ppaction://hlinksldjump"/>
              </a:rPr>
              <a:t>DA</a:t>
            </a:r>
            <a:endParaRPr lang="hr-HR" sz="2400" dirty="0"/>
          </a:p>
        </p:txBody>
      </p:sp>
      <p:sp>
        <p:nvSpPr>
          <p:cNvPr id="11" name="Pravokutnik 10"/>
          <p:cNvSpPr/>
          <p:nvPr/>
        </p:nvSpPr>
        <p:spPr>
          <a:xfrm>
            <a:off x="1907704" y="6021288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hlinkClick r:id="rId4" action="ppaction://hlinksldjump"/>
              </a:rPr>
              <a:t>NE</a:t>
            </a:r>
            <a:endParaRPr lang="hr-HR" sz="2400" dirty="0"/>
          </a:p>
        </p:txBody>
      </p:sp>
    </p:spTree>
    <p:extLst>
      <p:ext uri="{BB962C8B-B14F-4D97-AF65-F5344CB8AC3E}">
        <p14:creationId xmlns="" xmlns:p14="http://schemas.microsoft.com/office/powerpoint/2010/main" val="407745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moon-light-vector-ppt-backgrounds1-600x4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TOČAN ODGOVOR!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Nije se pametno nalaziti s nepoznatim osobama bez nazočnosti starije osobe jer ne znamo tko to zapravo može biti.</a:t>
            </a:r>
          </a:p>
          <a:p>
            <a:r>
              <a:rPr lang="hr-HR" dirty="0" smtClean="0"/>
              <a:t>Najbolje bi bilo da takva pitanja obrišemo ili još bolje ignoriramo. </a:t>
            </a:r>
            <a:endParaRPr lang="hr-HR" dirty="0"/>
          </a:p>
        </p:txBody>
      </p:sp>
      <p:pic>
        <p:nvPicPr>
          <p:cNvPr id="5" name="Slika 4" descr="smajl koji šlješć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4293096"/>
            <a:ext cx="2376264" cy="2088232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kstniOkvir 5"/>
          <p:cNvSpPr txBox="1"/>
          <p:nvPr/>
        </p:nvSpPr>
        <p:spPr>
          <a:xfrm>
            <a:off x="0" y="6021288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/>
              <a:t>1 BOD</a:t>
            </a:r>
            <a:endParaRPr lang="hr-HR" sz="3600" dirty="0"/>
          </a:p>
        </p:txBody>
      </p:sp>
      <p:sp>
        <p:nvSpPr>
          <p:cNvPr id="8" name="Pravokutnik 7"/>
          <p:cNvSpPr/>
          <p:nvPr/>
        </p:nvSpPr>
        <p:spPr>
          <a:xfrm>
            <a:off x="6732240" y="4077072"/>
            <a:ext cx="21957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 smtClean="0"/>
              <a:t>Pritiskom na gumb </a:t>
            </a:r>
          </a:p>
          <a:p>
            <a:r>
              <a:rPr lang="hr-HR" sz="2000" dirty="0" smtClean="0"/>
              <a:t>saznajte koliko znate </a:t>
            </a:r>
          </a:p>
          <a:p>
            <a:r>
              <a:rPr lang="hr-HR" sz="2000" dirty="0" smtClean="0"/>
              <a:t>o sigurnosti na internetu.</a:t>
            </a:r>
            <a:endParaRPr lang="hr-HR" sz="2000" dirty="0"/>
          </a:p>
        </p:txBody>
      </p:sp>
      <p:sp>
        <p:nvSpPr>
          <p:cNvPr id="9" name="Akcijski gumb: Naprijed ili dalje 8">
            <a:hlinkClick r:id="rId5" action="ppaction://hlinksldjump" highlightClick="1"/>
          </p:cNvPr>
          <p:cNvSpPr/>
          <p:nvPr/>
        </p:nvSpPr>
        <p:spPr>
          <a:xfrm>
            <a:off x="7884368" y="5445224"/>
            <a:ext cx="1008112" cy="1008112"/>
          </a:xfrm>
          <a:prstGeom prst="actionButtonForwardNex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moon-light-vector-ppt-backgrounds1-60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57392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NETOČAN ODGOVOR!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Nije se pametno nalaziti s nepoznatim osobama bez nazočnosti starije osobe jer ne znamo tko to zapravo može biti.</a:t>
            </a:r>
          </a:p>
          <a:p>
            <a:r>
              <a:rPr lang="hr-HR" dirty="0" smtClean="0"/>
              <a:t>Najbolje bi bilo da takva pitanja obrišemo ili još bolje ignoriramo. </a:t>
            </a:r>
            <a:endParaRPr lang="hr-HR" dirty="0"/>
          </a:p>
        </p:txBody>
      </p:sp>
      <p:pic>
        <p:nvPicPr>
          <p:cNvPr id="7" name="Slika 6" descr="wrong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092280" y="332656"/>
            <a:ext cx="864096" cy="1110026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0" y="6093296"/>
            <a:ext cx="2172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/>
              <a:t>0 BODOVA</a:t>
            </a:r>
            <a:endParaRPr lang="hr-HR" sz="3600" dirty="0"/>
          </a:p>
        </p:txBody>
      </p:sp>
      <p:sp>
        <p:nvSpPr>
          <p:cNvPr id="10" name="TekstniOkvir 9"/>
          <p:cNvSpPr txBox="1"/>
          <p:nvPr/>
        </p:nvSpPr>
        <p:spPr>
          <a:xfrm>
            <a:off x="6516216" y="4437112"/>
            <a:ext cx="2627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Pritiskom na gumb </a:t>
            </a:r>
          </a:p>
          <a:p>
            <a:r>
              <a:rPr lang="hr-HR" sz="2000" dirty="0" smtClean="0"/>
              <a:t>s</a:t>
            </a:r>
            <a:r>
              <a:rPr lang="hr-HR" sz="2000" dirty="0" smtClean="0"/>
              <a:t>aznajte koliko znate </a:t>
            </a:r>
          </a:p>
          <a:p>
            <a:r>
              <a:rPr lang="hr-HR" sz="2000" dirty="0" smtClean="0"/>
              <a:t>o</a:t>
            </a:r>
            <a:r>
              <a:rPr lang="hr-HR" sz="2000" dirty="0" smtClean="0"/>
              <a:t> sigurnosti na internetu.</a:t>
            </a:r>
            <a:endParaRPr lang="hr-HR" sz="2000" dirty="0"/>
          </a:p>
        </p:txBody>
      </p:sp>
      <p:sp>
        <p:nvSpPr>
          <p:cNvPr id="11" name="Akcijski gumb: Naprijed ili dalje 10">
            <a:hlinkClick r:id="rId4" action="ppaction://hlinksldjump" highlightClick="1"/>
          </p:cNvPr>
          <p:cNvSpPr/>
          <p:nvPr/>
        </p:nvSpPr>
        <p:spPr>
          <a:xfrm>
            <a:off x="7668344" y="5445224"/>
            <a:ext cx="1008112" cy="1008112"/>
          </a:xfrm>
          <a:prstGeom prst="actionButtonForwardNex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moon-light-vector-ppt-backgrounds1-60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Bodovi: </a:t>
            </a:r>
            <a:endParaRPr lang="hr-H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0/5 – Trebali bi ste se informirati o sigurnosti na internetu</a:t>
            </a:r>
          </a:p>
          <a:p>
            <a:r>
              <a:rPr lang="hr-HR" dirty="0" smtClean="0"/>
              <a:t>1/5 –  </a:t>
            </a:r>
            <a:r>
              <a:rPr lang="hr-HR" dirty="0" smtClean="0"/>
              <a:t>J</a:t>
            </a:r>
            <a:r>
              <a:rPr lang="hr-HR" dirty="0" smtClean="0"/>
              <a:t>oš informacija ..</a:t>
            </a:r>
          </a:p>
          <a:p>
            <a:r>
              <a:rPr lang="hr-HR" dirty="0" smtClean="0"/>
              <a:t>2 i 3/5 – </a:t>
            </a:r>
            <a:r>
              <a:rPr lang="hr-HR" dirty="0" err="1" smtClean="0"/>
              <a:t>Djelomično.</a:t>
            </a:r>
            <a:r>
              <a:rPr lang="hr-HR" dirty="0" smtClean="0"/>
              <a:t>. </a:t>
            </a:r>
          </a:p>
          <a:p>
            <a:r>
              <a:rPr lang="hr-HR" dirty="0" smtClean="0"/>
              <a:t>4/5 – Vrlo dobro </a:t>
            </a:r>
            <a:r>
              <a:rPr lang="hr-HR" dirty="0" smtClean="0">
                <a:sym typeface="Wingdings" pitchFamily="2" charset="2"/>
              </a:rPr>
              <a:t></a:t>
            </a:r>
            <a:r>
              <a:rPr lang="hr-HR" dirty="0" smtClean="0"/>
              <a:t> </a:t>
            </a:r>
          </a:p>
          <a:p>
            <a:r>
              <a:rPr lang="hr-HR" dirty="0" smtClean="0"/>
              <a:t>5/</a:t>
            </a:r>
            <a:r>
              <a:rPr lang="hr-HR" dirty="0" err="1" smtClean="0"/>
              <a:t>5</a:t>
            </a:r>
            <a:r>
              <a:rPr lang="hr-HR" dirty="0" smtClean="0"/>
              <a:t> – Odlično 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moon-light-vector-ppt-backgrounds1-60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6588224" y="5085184"/>
            <a:ext cx="2232248" cy="136815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/>
                </a:solidFill>
                <a:hlinkClick r:id="rId3" action="ppaction://hlinksldjump"/>
              </a:rPr>
              <a:t>PONOVI KVIZ!</a:t>
            </a:r>
            <a:endParaRPr lang="hr-HR" sz="4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32656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Ako želite kviz možete ponovno rješavati ili</a:t>
            </a:r>
          </a:p>
          <a:p>
            <a:r>
              <a:rPr lang="hr-H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možete završiti s njim. </a:t>
            </a:r>
            <a:endParaRPr lang="hr-H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6588224" y="3645024"/>
            <a:ext cx="2232248" cy="136815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hlinkClick r:id="rId4" action="ppaction://hlinksldjump"/>
              </a:rPr>
              <a:t>ZAVRŠI KVIZ! </a:t>
            </a:r>
            <a:endParaRPr lang="hr-HR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moon-light-vector-ppt-backgrounds1-60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1400"/>
            <a:ext cx="9144000" cy="73152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INFORMACIJE O INTERNETU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Internet=svjetska  </a:t>
            </a:r>
            <a:r>
              <a:rPr lang="hr-HR" dirty="0"/>
              <a:t>globalna mreža koja omogućuje elektroničku povezanost između računala i njihovu </a:t>
            </a:r>
            <a:r>
              <a:rPr lang="hr-HR" dirty="0" smtClean="0"/>
              <a:t>međusobnu komunikaciju.</a:t>
            </a:r>
          </a:p>
          <a:p>
            <a:pPr lvl="0"/>
            <a:r>
              <a:rPr lang="hr-HR" dirty="0"/>
              <a:t>Koliko god nam bio koristan postoje i opasnosti koje “vrebaju” na internetu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Akcijski gumb: Nazad ili prethodno 3">
            <a:hlinkClick r:id="" action="ppaction://hlinkshowjump?jump=previousslide" highlightClick="1"/>
          </p:cNvPr>
          <p:cNvSpPr/>
          <p:nvPr/>
        </p:nvSpPr>
        <p:spPr>
          <a:xfrm>
            <a:off x="6732240" y="5013176"/>
            <a:ext cx="1296144" cy="1224136"/>
          </a:xfrm>
          <a:prstGeom prst="actionButtonBackPreviou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moon-light-vector-ppt-backgrounds1-60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3212076" y="2644170"/>
            <a:ext cx="2719847" cy="1569660"/>
          </a:xfrm>
          <a:prstGeom prst="rect">
            <a:avLst/>
          </a:prstGeom>
        </p:spPr>
        <p:txBody>
          <a:bodyPr wrap="none">
            <a:prstTxWarp prst="textTriangle">
              <a:avLst/>
            </a:prstTxWarp>
            <a:spAutoFit/>
          </a:bodyPr>
          <a:lstStyle/>
          <a:p>
            <a:pPr algn="ctr"/>
            <a:r>
              <a:rPr lang="hr-HR" sz="1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KRAJ</a:t>
            </a:r>
            <a:endParaRPr lang="hr-HR" sz="1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410094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moon-light-vector-ppt-backgrounds1-60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Pravokutnik 3"/>
          <p:cNvSpPr/>
          <p:nvPr/>
        </p:nvSpPr>
        <p:spPr>
          <a:xfrm>
            <a:off x="2123728" y="1124744"/>
            <a:ext cx="4988866" cy="31547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hr-HR" sz="19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KVIZ</a:t>
            </a:r>
            <a:endParaRPr lang="hr-HR" sz="19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>
            <a:hlinkClick r:id="rId3" action="ppaction://hlinksldjump"/>
          </p:cNvPr>
          <p:cNvSpPr/>
          <p:nvPr/>
        </p:nvSpPr>
        <p:spPr>
          <a:xfrm>
            <a:off x="7236296" y="3356992"/>
            <a:ext cx="1728192" cy="936104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hr-HR" sz="3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hlinkClick r:id="rId3" action="ppaction://hlinksldjump"/>
              </a:rPr>
              <a:t>ZAPOČNI</a:t>
            </a:r>
            <a:endParaRPr lang="hr-HR" sz="32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179512" y="3356992"/>
            <a:ext cx="1728192" cy="936104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hr-HR" sz="3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hlinkClick r:id="rId4" action="ppaction://hlinksldjump"/>
              </a:rPr>
              <a:t>UPUTE O KVIZU</a:t>
            </a:r>
            <a:endParaRPr lang="hr-HR" sz="32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moon-light-vector-ppt-backgrounds1-60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UPUTE O KVIZU</a:t>
            </a:r>
            <a:endParaRPr lang="hr-H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postavljeno pitanje imate samo jedan pokušaj za odgovor.</a:t>
            </a:r>
          </a:p>
          <a:p>
            <a:r>
              <a:rPr lang="hr-HR" dirty="0" smtClean="0"/>
              <a:t>Kviz se sastoji od 5 pitanja.</a:t>
            </a:r>
          </a:p>
          <a:p>
            <a:r>
              <a:rPr lang="hr-HR" dirty="0" smtClean="0"/>
              <a:t>Svako pitanje nosi po jedan bod, što znači da sve ukupno ima 5 bodova.</a:t>
            </a:r>
            <a:endParaRPr lang="hr-HR" dirty="0"/>
          </a:p>
        </p:txBody>
      </p:sp>
      <p:sp>
        <p:nvSpPr>
          <p:cNvPr id="5" name="Akcijski gumb: Nazad ili prethodno 4">
            <a:hlinkClick r:id="rId3" action="ppaction://hlinksldjump" highlightClick="1"/>
          </p:cNvPr>
          <p:cNvSpPr/>
          <p:nvPr/>
        </p:nvSpPr>
        <p:spPr>
          <a:xfrm>
            <a:off x="7596336" y="260648"/>
            <a:ext cx="1296144" cy="1224136"/>
          </a:xfrm>
          <a:prstGeom prst="actionButtonBackPrevio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lika 12" descr="clip_image0104 750657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ekstniOkvir 13"/>
          <p:cNvSpPr txBox="1"/>
          <p:nvPr/>
        </p:nvSpPr>
        <p:spPr>
          <a:xfrm>
            <a:off x="6084168" y="2996952"/>
            <a:ext cx="2639441" cy="210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Ivan i Luka su u Lukinoj </a:t>
            </a:r>
          </a:p>
          <a:p>
            <a:r>
              <a:rPr lang="hr-HR" dirty="0"/>
              <a:t>s</a:t>
            </a:r>
            <a:r>
              <a:rPr lang="hr-HR" dirty="0" smtClean="0"/>
              <a:t>obi. </a:t>
            </a:r>
          </a:p>
          <a:p>
            <a:r>
              <a:rPr lang="hr-HR" dirty="0" smtClean="0"/>
              <a:t>Luka započinje temu o</a:t>
            </a:r>
          </a:p>
          <a:p>
            <a:r>
              <a:rPr lang="hr-HR" dirty="0"/>
              <a:t>i</a:t>
            </a:r>
            <a:r>
              <a:rPr lang="hr-HR" dirty="0" smtClean="0"/>
              <a:t>nternetu i dolazi do ideje </a:t>
            </a:r>
          </a:p>
          <a:p>
            <a:r>
              <a:rPr lang="hr-HR" dirty="0"/>
              <a:t>d</a:t>
            </a:r>
            <a:r>
              <a:rPr lang="hr-HR" dirty="0" smtClean="0"/>
              <a:t>a razmijeni svoju lozinku</a:t>
            </a:r>
          </a:p>
          <a:p>
            <a:r>
              <a:rPr lang="hr-HR" dirty="0"/>
              <a:t>o</a:t>
            </a:r>
            <a:r>
              <a:rPr lang="hr-HR" dirty="0" smtClean="0"/>
              <a:t>d Facebook profila s </a:t>
            </a:r>
          </a:p>
          <a:p>
            <a:r>
              <a:rPr lang="hr-HR" dirty="0" smtClean="0"/>
              <a:t>Ivanom.</a:t>
            </a:r>
          </a:p>
        </p:txBody>
      </p:sp>
      <p:sp>
        <p:nvSpPr>
          <p:cNvPr id="15" name="Oblak 14">
            <a:hlinkClick r:id="rId3" action="ppaction://hlinksldjump"/>
          </p:cNvPr>
          <p:cNvSpPr/>
          <p:nvPr/>
        </p:nvSpPr>
        <p:spPr>
          <a:xfrm>
            <a:off x="7020272" y="4797152"/>
            <a:ext cx="1368152" cy="100811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  <a:hlinkClick r:id="rId3" action="ppaction://hlinksldjump"/>
              </a:rPr>
              <a:t>DALJE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  <a:hlinkClick r:id="rId3" action="ppaction://hlinksldjump"/>
              </a:rPr>
              <a:t>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MMMMMMMM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Elipsasti oblačić 7"/>
          <p:cNvSpPr/>
          <p:nvPr/>
        </p:nvSpPr>
        <p:spPr>
          <a:xfrm>
            <a:off x="6444208" y="260648"/>
            <a:ext cx="2376264" cy="1944216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Ivane,daj mi svoju lozinku od facebook profila.</a:t>
            </a:r>
            <a:endParaRPr lang="hr-HR" sz="200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3419872" y="476672"/>
            <a:ext cx="24738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Oprosti, ali ne mogu ti </a:t>
            </a:r>
          </a:p>
          <a:p>
            <a:r>
              <a:rPr lang="hr-HR" b="1" dirty="0"/>
              <a:t>d</a:t>
            </a:r>
            <a:r>
              <a:rPr lang="hr-HR" b="1" dirty="0" smtClean="0"/>
              <a:t>ati lozinku jer su tamo </a:t>
            </a:r>
          </a:p>
          <a:p>
            <a:r>
              <a:rPr lang="hr-HR" b="1" dirty="0"/>
              <a:t>m</a:t>
            </a:r>
            <a:r>
              <a:rPr lang="hr-HR" b="1" dirty="0" smtClean="0"/>
              <a:t>oji privatni podatci.</a:t>
            </a:r>
            <a:endParaRPr lang="hr-HR" b="1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6084168" y="3861048"/>
            <a:ext cx="2431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Smatraš li da je Ivanova odluka ispravna?</a:t>
            </a:r>
            <a:endParaRPr lang="hr-HR" sz="2000" dirty="0"/>
          </a:p>
        </p:txBody>
      </p:sp>
      <p:sp>
        <p:nvSpPr>
          <p:cNvPr id="15" name="Pravokutnik 14">
            <a:hlinkClick r:id="rId3" action="ppaction://hlinksldjump"/>
          </p:cNvPr>
          <p:cNvSpPr/>
          <p:nvPr/>
        </p:nvSpPr>
        <p:spPr>
          <a:xfrm>
            <a:off x="6300192" y="5013176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DA</a:t>
            </a:r>
            <a:endParaRPr lang="hr-HR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Pravokutnik 15">
            <a:hlinkClick r:id="rId4" action="ppaction://hlinksldjump"/>
          </p:cNvPr>
          <p:cNvSpPr/>
          <p:nvPr/>
        </p:nvSpPr>
        <p:spPr>
          <a:xfrm>
            <a:off x="7308304" y="5013176"/>
            <a:ext cx="864096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4" action="ppaction://hlinksldjump"/>
              </a:rPr>
              <a:t>NE</a:t>
            </a:r>
            <a:endParaRPr lang="hr-HR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moon-light-vector-ppt-backgrounds1-600x4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55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ODGOVOR JE TOČAN!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Ne smijemo nikome davati svoje lozinke ili zaporke svojih profila s niti jedne društvene mreže na internetu zbog naše sigurnosti jer se na našim profilima nalaze naši osobni podatci.</a:t>
            </a:r>
            <a:endParaRPr lang="hr-HR" dirty="0"/>
          </a:p>
        </p:txBody>
      </p:sp>
      <p:pic>
        <p:nvPicPr>
          <p:cNvPr id="5" name="Slika 4" descr="smajl koji šlješć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4293096"/>
            <a:ext cx="2376264" cy="2088232"/>
          </a:xfrm>
          <a:prstGeom prst="ellipse">
            <a:avLst/>
          </a:prstGeom>
          <a:ln w="3175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Oblak 14">
            <a:hlinkClick r:id="rId5" action="ppaction://hlinksldjump"/>
          </p:cNvPr>
          <p:cNvSpPr/>
          <p:nvPr/>
        </p:nvSpPr>
        <p:spPr>
          <a:xfrm>
            <a:off x="7596336" y="5445224"/>
            <a:ext cx="1368152" cy="1008112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  <a:hlinkClick r:id="rId5" action="ppaction://hlinksldjump"/>
              </a:rPr>
              <a:t>DALJE</a:t>
            </a:r>
            <a:r>
              <a:rPr lang="hr-HR" dirty="0" smtClean="0">
                <a:solidFill>
                  <a:schemeClr val="tx1"/>
                </a:solidFill>
                <a:sym typeface="Wingdings" pitchFamily="2" charset="2"/>
                <a:hlinkClick r:id="rId5" action="ppaction://hlinksldjump"/>
              </a:rPr>
              <a:t>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0" y="6211669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1 BOD</a:t>
            </a:r>
            <a:endParaRPr lang="hr-HR" sz="4000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moon-light-vector-ppt-backgrounds1-60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ODGOVOR NIJE TOČAN!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 smijemo nikome davati svoje lozinke ili zaporke svojih profila s niti jedne društvene mreže na internetu zbog naše sigurnosti jer se na našim profilima nalaze naši osobni podatci.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wrong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452320" y="332656"/>
            <a:ext cx="864096" cy="1110026"/>
          </a:xfrm>
          <a:prstGeom prst="rect">
            <a:avLst/>
          </a:prstGeom>
        </p:spPr>
      </p:pic>
      <p:pic>
        <p:nvPicPr>
          <p:cNvPr id="5" name="Slika 4" descr="tužaaaaaaaaa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4221088"/>
            <a:ext cx="2520280" cy="2160240"/>
          </a:xfrm>
          <a:prstGeom prst="ellipse">
            <a:avLst/>
          </a:prstGeom>
          <a:ln w="3175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Cloud 6">
            <a:hlinkClick r:id="rId5" action="ppaction://hlinksldjump"/>
          </p:cNvPr>
          <p:cNvSpPr/>
          <p:nvPr/>
        </p:nvSpPr>
        <p:spPr>
          <a:xfrm>
            <a:off x="6948264" y="5301208"/>
            <a:ext cx="2195736" cy="1412776"/>
          </a:xfrm>
          <a:prstGeom prst="clou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tx1"/>
                </a:solidFill>
                <a:hlinkClick r:id="rId5" action="ppaction://hlinksldjump"/>
              </a:rPr>
              <a:t>IDI NA SLJEDEĆE PITANJE! </a:t>
            </a:r>
            <a:endParaRPr lang="hr-HR" sz="2000" dirty="0">
              <a:solidFill>
                <a:schemeClr val="tx1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0" y="6211669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0 BODOVA</a:t>
            </a:r>
            <a:endParaRPr lang="hr-HR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1026</Words>
  <Application>Microsoft Office PowerPoint</Application>
  <PresentationFormat>Prikaz na zaslonu (4:3)</PresentationFormat>
  <Paragraphs>133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1" baseType="lpstr">
      <vt:lpstr>Office tema</vt:lpstr>
      <vt:lpstr>Slajd 1</vt:lpstr>
      <vt:lpstr>UVOD</vt:lpstr>
      <vt:lpstr>INFORMACIJE O INTERNETU</vt:lpstr>
      <vt:lpstr>Slajd 4</vt:lpstr>
      <vt:lpstr>UPUTE O KVIZU</vt:lpstr>
      <vt:lpstr>Slajd 6</vt:lpstr>
      <vt:lpstr>Slajd 7</vt:lpstr>
      <vt:lpstr>ODGOVOR JE TOČAN!</vt:lpstr>
      <vt:lpstr>ODGOVOR NIJE TOČAN!</vt:lpstr>
      <vt:lpstr>Slajd 10</vt:lpstr>
      <vt:lpstr>Slajd 11</vt:lpstr>
      <vt:lpstr>ODGOVOR JE TOČAN!</vt:lpstr>
      <vt:lpstr>ODGOVOR NIJE TOČAN!</vt:lpstr>
      <vt:lpstr>Odaberi oblačić osobe čiji je profil najispravniji (Klikni na sliku da vidiš podatke o navedenoj osobi)</vt:lpstr>
      <vt:lpstr>Marko Kranjčević</vt:lpstr>
      <vt:lpstr>Miranda Novosel</vt:lpstr>
      <vt:lpstr>Jurica Orešković</vt:lpstr>
      <vt:lpstr>ODGOVOR JE TOČAN!</vt:lpstr>
      <vt:lpstr>ODGOVOR NIJE TOČAN!</vt:lpstr>
      <vt:lpstr>Slajd 20</vt:lpstr>
      <vt:lpstr>Slajd 21</vt:lpstr>
      <vt:lpstr>ODGOVOR JE TOČAN!</vt:lpstr>
      <vt:lpstr>ODGOVOR NIJE TOČAN!</vt:lpstr>
      <vt:lpstr>Slajd 24</vt:lpstr>
      <vt:lpstr>Slajd 25</vt:lpstr>
      <vt:lpstr>TOČAN ODGOVOR!</vt:lpstr>
      <vt:lpstr>NETOČAN ODGOVOR!</vt:lpstr>
      <vt:lpstr>Bodovi: </vt:lpstr>
      <vt:lpstr>Slajd 29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Ljilja</dc:creator>
  <cp:lastModifiedBy>Ljilja</cp:lastModifiedBy>
  <cp:revision>63</cp:revision>
  <dcterms:created xsi:type="dcterms:W3CDTF">2015-02-01T13:16:52Z</dcterms:created>
  <dcterms:modified xsi:type="dcterms:W3CDTF">2015-02-06T18:17:10Z</dcterms:modified>
</cp:coreProperties>
</file>