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7" r:id="rId9"/>
    <p:sldId id="268" r:id="rId10"/>
    <p:sldId id="289" r:id="rId11"/>
    <p:sldId id="271" r:id="rId12"/>
    <p:sldId id="272" r:id="rId13"/>
    <p:sldId id="273" r:id="rId14"/>
    <p:sldId id="275" r:id="rId15"/>
    <p:sldId id="276" r:id="rId16"/>
    <p:sldId id="277" r:id="rId17"/>
    <p:sldId id="279" r:id="rId18"/>
    <p:sldId id="280" r:id="rId19"/>
    <p:sldId id="281" r:id="rId20"/>
    <p:sldId id="283" r:id="rId21"/>
    <p:sldId id="284" r:id="rId22"/>
    <p:sldId id="285" r:id="rId23"/>
    <p:sldId id="287" r:id="rId24"/>
    <p:sldId id="258" r:id="rId25"/>
    <p:sldId id="290" r:id="rId26"/>
    <p:sldId id="292" r:id="rId27"/>
    <p:sldId id="293" r:id="rId28"/>
    <p:sldId id="294" r:id="rId29"/>
    <p:sldId id="296" r:id="rId30"/>
    <p:sldId id="297" r:id="rId31"/>
    <p:sldId id="298" r:id="rId32"/>
    <p:sldId id="257" r:id="rId33"/>
    <p:sldId id="288" r:id="rId3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1" autoAdjust="0"/>
    <p:restoredTop sz="94713" autoAdjust="0"/>
  </p:normalViewPr>
  <p:slideViewPr>
    <p:cSldViewPr>
      <p:cViewPr varScale="1">
        <p:scale>
          <a:sx n="70" d="100"/>
          <a:sy n="70" d="100"/>
        </p:scale>
        <p:origin x="14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D3C7-D5BF-4A73-A642-D081E9F50BA0}" type="datetimeFigureOut">
              <a:rPr lang="sr-Latn-CS" smtClean="0"/>
              <a:pPr/>
              <a:t>8.2.2015.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8F84-6F94-46D8-A719-06A6359534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D3C7-D5BF-4A73-A642-D081E9F50BA0}" type="datetimeFigureOut">
              <a:rPr lang="sr-Latn-CS" smtClean="0"/>
              <a:pPr/>
              <a:t>8.2.2015.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8F84-6F94-46D8-A719-06A6359534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D3C7-D5BF-4A73-A642-D081E9F50BA0}" type="datetimeFigureOut">
              <a:rPr lang="sr-Latn-CS" smtClean="0"/>
              <a:pPr/>
              <a:t>8.2.2015.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8F84-6F94-46D8-A719-06A6359534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D3C7-D5BF-4A73-A642-D081E9F50BA0}" type="datetimeFigureOut">
              <a:rPr lang="sr-Latn-CS" smtClean="0"/>
              <a:pPr/>
              <a:t>8.2.2015.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8F84-6F94-46D8-A719-06A6359534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D3C7-D5BF-4A73-A642-D081E9F50BA0}" type="datetimeFigureOut">
              <a:rPr lang="sr-Latn-CS" smtClean="0"/>
              <a:pPr/>
              <a:t>8.2.2015.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8F84-6F94-46D8-A719-06A6359534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D3C7-D5BF-4A73-A642-D081E9F50BA0}" type="datetimeFigureOut">
              <a:rPr lang="sr-Latn-CS" smtClean="0"/>
              <a:pPr/>
              <a:t>8.2.2015.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8F84-6F94-46D8-A719-06A6359534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D3C7-D5BF-4A73-A642-D081E9F50BA0}" type="datetimeFigureOut">
              <a:rPr lang="sr-Latn-CS" smtClean="0"/>
              <a:pPr/>
              <a:t>8.2.2015.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8F84-6F94-46D8-A719-06A6359534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D3C7-D5BF-4A73-A642-D081E9F50BA0}" type="datetimeFigureOut">
              <a:rPr lang="sr-Latn-CS" smtClean="0"/>
              <a:pPr/>
              <a:t>8.2.2015.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8F84-6F94-46D8-A719-06A6359534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D3C7-D5BF-4A73-A642-D081E9F50BA0}" type="datetimeFigureOut">
              <a:rPr lang="sr-Latn-CS" smtClean="0"/>
              <a:pPr/>
              <a:t>8.2.2015.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8F84-6F94-46D8-A719-06A6359534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D3C7-D5BF-4A73-A642-D081E9F50BA0}" type="datetimeFigureOut">
              <a:rPr lang="sr-Latn-CS" smtClean="0"/>
              <a:pPr/>
              <a:t>8.2.2015.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8F84-6F94-46D8-A719-06A6359534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D3C7-D5BF-4A73-A642-D081E9F50BA0}" type="datetimeFigureOut">
              <a:rPr lang="sr-Latn-CS" smtClean="0"/>
              <a:pPr/>
              <a:t>8.2.2015.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38F84-6F94-46D8-A719-06A6359534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Slika 16" descr="blackboard-hi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Kliknite da biste uredili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4D3C7-D5BF-4A73-A642-D081E9F50BA0}" type="datetimeFigureOut">
              <a:rPr lang="sr-Latn-CS" smtClean="0"/>
              <a:pPr/>
              <a:t>8.2.2015.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38F84-6F94-46D8-A719-06A63595345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Curlz MT" pitchFamily="8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Curlz MT" pitchFamily="8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Curlz MT" pitchFamily="8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Curlz MT" pitchFamily="8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Curlz MT" pitchFamily="8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Curlz MT" pitchFamily="8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slide" Target="slide3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rmAutofit/>
          </a:bodyPr>
          <a:lstStyle/>
          <a:p>
            <a:r>
              <a:rPr lang="hr-HR" sz="4000" dirty="0" smtClean="0"/>
              <a:t>Kviz sigurnosti na internetu</a:t>
            </a:r>
            <a:endParaRPr lang="hr-HR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57290" y="2428868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hr-HR" sz="3600" dirty="0" smtClean="0"/>
              <a:t>5.-8. razred</a:t>
            </a:r>
          </a:p>
          <a:p>
            <a:r>
              <a:rPr lang="hr-HR" sz="3600" dirty="0" smtClean="0"/>
              <a:t>Prije početka pročitati informacije (gornji desni kut)</a:t>
            </a:r>
            <a:endParaRPr lang="hr-HR" sz="3600" dirty="0"/>
          </a:p>
        </p:txBody>
      </p:sp>
      <p:pic>
        <p:nvPicPr>
          <p:cNvPr id="4" name="Slika 3" descr="feather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3470985">
            <a:off x="7932891" y="5485631"/>
            <a:ext cx="642942" cy="680137"/>
          </a:xfrm>
          <a:prstGeom prst="rect">
            <a:avLst/>
          </a:prstGeom>
        </p:spPr>
      </p:pic>
      <p:pic>
        <p:nvPicPr>
          <p:cNvPr id="5" name="Slika 4" descr="Info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58148" y="428604"/>
            <a:ext cx="928670" cy="928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Rezervirano mjesto sadržaja 5" descr="Assembled_Scro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42852"/>
            <a:ext cx="7000924" cy="6383036"/>
          </a:xfrm>
          <a:prstGeom prst="rect">
            <a:avLst/>
          </a:prstGeom>
        </p:spPr>
      </p:pic>
      <p:pic>
        <p:nvPicPr>
          <p:cNvPr id="6" name="Slika 5" descr="feath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470985">
            <a:off x="5932626" y="4199747"/>
            <a:ext cx="642942" cy="680137"/>
          </a:xfrm>
          <a:prstGeom prst="rect">
            <a:avLst/>
          </a:prstGeom>
        </p:spPr>
      </p:pic>
      <p:sp>
        <p:nvSpPr>
          <p:cNvPr id="7" name="TekstniOkvir 6"/>
          <p:cNvSpPr txBox="1"/>
          <p:nvPr/>
        </p:nvSpPr>
        <p:spPr>
          <a:xfrm>
            <a:off x="2643174" y="1785926"/>
            <a:ext cx="4000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Gabriola" pitchFamily="82" charset="0"/>
              </a:rPr>
              <a:t>Netočan odgovor</a:t>
            </a:r>
          </a:p>
          <a:p>
            <a:r>
              <a:rPr lang="hr-HR" sz="2400" dirty="0" smtClean="0">
                <a:latin typeface="Gabriola" pitchFamily="82" charset="0"/>
              </a:rPr>
              <a:t>S takvom situacijom treba se suočiti, ali nipošto se sami upuštati u rješavanje problema na internetu. Potrebno je obavijestiti roditelje i policiju.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7" name="Rezervirano mjesto sadržaja 6" descr="onlin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9795114">
            <a:off x="6016256" y="2381499"/>
            <a:ext cx="1905266" cy="1428950"/>
          </a:xfrm>
        </p:spPr>
      </p:pic>
      <p:sp>
        <p:nvSpPr>
          <p:cNvPr id="4" name="Obični oblačić 3"/>
          <p:cNvSpPr/>
          <p:nvPr/>
        </p:nvSpPr>
        <p:spPr>
          <a:xfrm>
            <a:off x="1000100" y="571480"/>
            <a:ext cx="3429024" cy="2286016"/>
          </a:xfrm>
          <a:prstGeom prst="cloud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vi-VN" dirty="0" smtClean="0">
              <a:latin typeface="Bradley Hand ITC" pitchFamily="66" charset="0"/>
            </a:endParaRPr>
          </a:p>
          <a:p>
            <a:pPr marL="342900" indent="-342900"/>
            <a:r>
              <a:rPr lang="hr-HR" dirty="0" smtClean="0">
                <a:latin typeface="Bell MT" pitchFamily="18" charset="0"/>
              </a:rPr>
              <a:t>4.  Radiš profil za neku </a:t>
            </a:r>
            <a:r>
              <a:rPr lang="hr-HR" dirty="0" err="1" smtClean="0">
                <a:latin typeface="Bell MT" pitchFamily="18" charset="0"/>
              </a:rPr>
              <a:t>online</a:t>
            </a:r>
            <a:r>
              <a:rPr lang="hr-HR" dirty="0" smtClean="0">
                <a:latin typeface="Bell MT" pitchFamily="18" charset="0"/>
              </a:rPr>
              <a:t> igricu, koje ćeš podatke staviti na profil da su svima vidljivi?    </a:t>
            </a:r>
            <a:endParaRPr lang="hr-HR" dirty="0">
              <a:latin typeface="Bell MT" pitchFamily="18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928662" y="3786190"/>
            <a:ext cx="4357718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3" action="ppaction://hlinksldjump"/>
              </a:rPr>
              <a:t>Ime i prezime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4" action="ppaction://hlinksldjump"/>
              </a:rPr>
              <a:t>Nadimak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3" action="ppaction://hlinksldjump"/>
              </a:rPr>
              <a:t>Ime i adresu stanovanja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3" action="ppaction://hlinksldjump"/>
              </a:rPr>
              <a:t>Nadimak i ime i prezime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6929454" y="2500306"/>
            <a:ext cx="214314" cy="21431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5" descr="Assembled_Scro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42852"/>
            <a:ext cx="7000924" cy="6383036"/>
          </a:xfrm>
          <a:prstGeom prst="rect">
            <a:avLst/>
          </a:prstGeom>
        </p:spPr>
      </p:pic>
      <p:pic>
        <p:nvPicPr>
          <p:cNvPr id="5" name="Slika 4" descr="feath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470985">
            <a:off x="5932626" y="4199747"/>
            <a:ext cx="642942" cy="680137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2643174" y="1714488"/>
            <a:ext cx="4000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Gabriola" pitchFamily="82" charset="0"/>
              </a:rPr>
              <a:t>Točan odgovor</a:t>
            </a:r>
          </a:p>
          <a:p>
            <a:r>
              <a:rPr lang="hr-HR" sz="2400" dirty="0" smtClean="0">
                <a:latin typeface="Gabriola" pitchFamily="82" charset="0"/>
              </a:rPr>
              <a:t>Ne smijemo osobne podatke dijeliti sa svima, stoga je dovoljno da s nepoznatim ljudima podijelimo samo svoj nadimak.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5" descr="Assembled_Scro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42852"/>
            <a:ext cx="7000924" cy="6383036"/>
          </a:xfrm>
          <a:prstGeom prst="rect">
            <a:avLst/>
          </a:prstGeom>
        </p:spPr>
      </p:pic>
      <p:pic>
        <p:nvPicPr>
          <p:cNvPr id="5" name="Slika 4" descr="feath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470985">
            <a:off x="5932626" y="4199747"/>
            <a:ext cx="642942" cy="680137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2643174" y="1785926"/>
            <a:ext cx="4000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Gabriola" pitchFamily="82" charset="0"/>
              </a:rPr>
              <a:t>Netočan odgovor</a:t>
            </a:r>
          </a:p>
          <a:p>
            <a:r>
              <a:rPr lang="hr-HR" sz="2400" dirty="0" smtClean="0">
                <a:latin typeface="Gabriola" pitchFamily="82" charset="0"/>
              </a:rPr>
              <a:t>S nepoznatim ljudima ne smijemo dijeliti previše osobne podatke, dovoljan je samo nadimak.</a:t>
            </a:r>
            <a:endParaRPr lang="hr-HR" sz="24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zervirano mjesto sadržaja 6" descr="Internet 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1357785">
            <a:off x="6132847" y="2418077"/>
            <a:ext cx="1785950" cy="1785950"/>
          </a:xfrm>
        </p:spPr>
      </p:pic>
      <p:sp>
        <p:nvSpPr>
          <p:cNvPr id="4" name="Obični oblačić 3"/>
          <p:cNvSpPr/>
          <p:nvPr/>
        </p:nvSpPr>
        <p:spPr>
          <a:xfrm>
            <a:off x="1000100" y="571480"/>
            <a:ext cx="3429024" cy="2286016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hr-HR" dirty="0" smtClean="0">
                <a:latin typeface="Bell MT" pitchFamily="18" charset="0"/>
              </a:rPr>
              <a:t>5.   Nepoznata osoba porukom poziva Maria </a:t>
            </a:r>
            <a:r>
              <a:rPr lang="hr-HR" smtClean="0">
                <a:latin typeface="Bell MT" pitchFamily="18" charset="0"/>
              </a:rPr>
              <a:t>da </a:t>
            </a:r>
            <a:r>
              <a:rPr lang="hr-HR" smtClean="0">
                <a:latin typeface="Bell MT" pitchFamily="18" charset="0"/>
              </a:rPr>
              <a:t>se nađu</a:t>
            </a:r>
            <a:r>
              <a:rPr lang="hr-HR" dirty="0" smtClean="0">
                <a:latin typeface="Bell MT" pitchFamily="18" charset="0"/>
              </a:rPr>
              <a:t>, što će učiniti?</a:t>
            </a:r>
            <a:endParaRPr lang="vi-VN" dirty="0" smtClean="0">
              <a:latin typeface="Bradley Hand ITC" pitchFamily="66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928662" y="3786190"/>
            <a:ext cx="4357718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3" action="ppaction://hlinksldjump"/>
              </a:rPr>
              <a:t>Otići na mjesto dogovora.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4" action="ppaction://hlinksldjump"/>
              </a:rPr>
              <a:t>Prijaviti tu osobu.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3" action="ppaction://hlinksldjump"/>
              </a:rPr>
              <a:t>Pozvati prijatelja da ide s njim.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6643702" y="2571744"/>
            <a:ext cx="214314" cy="21431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5" descr="Assembled_Scro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42852"/>
            <a:ext cx="7000924" cy="6383036"/>
          </a:xfrm>
          <a:prstGeom prst="rect">
            <a:avLst/>
          </a:prstGeom>
        </p:spPr>
      </p:pic>
      <p:pic>
        <p:nvPicPr>
          <p:cNvPr id="5" name="Slika 4" descr="feath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470985">
            <a:off x="5932626" y="4199747"/>
            <a:ext cx="642942" cy="680137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2643174" y="1714488"/>
            <a:ext cx="40719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Gabriola" pitchFamily="82" charset="0"/>
              </a:rPr>
              <a:t>Točan odgovor</a:t>
            </a:r>
          </a:p>
          <a:p>
            <a:r>
              <a:rPr lang="hr-HR" sz="2400" dirty="0" smtClean="0">
                <a:latin typeface="Gabriola" pitchFamily="82" charset="0"/>
              </a:rPr>
              <a:t>Bravo, pravilno bi postupio.</a:t>
            </a:r>
          </a:p>
          <a:p>
            <a:r>
              <a:rPr lang="hr-HR" sz="2400" dirty="0" smtClean="0">
                <a:latin typeface="Gabriola" pitchFamily="82" charset="0"/>
              </a:rPr>
              <a:t>Sa takvim osobama nije dobro ulaziti u nikakav kontakt jer se ne zna njihova namjera. Potrebno je tu osobu prijaviti policiji, ali prvo naravno obavijestiti roditelje.</a:t>
            </a:r>
            <a:endParaRPr lang="hr-HR" sz="24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5" descr="Assembled_Scro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42852"/>
            <a:ext cx="7000924" cy="6383036"/>
          </a:xfrm>
          <a:prstGeom prst="rect">
            <a:avLst/>
          </a:prstGeom>
        </p:spPr>
      </p:pic>
      <p:pic>
        <p:nvPicPr>
          <p:cNvPr id="5" name="Slika 4" descr="feath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470985">
            <a:off x="5932626" y="4199747"/>
            <a:ext cx="642942" cy="680137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2571736" y="1714488"/>
            <a:ext cx="4143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Gabriola" pitchFamily="82" charset="0"/>
              </a:rPr>
              <a:t>Netočan odgovor</a:t>
            </a:r>
          </a:p>
          <a:p>
            <a:r>
              <a:rPr lang="hr-HR" sz="2400" dirty="0" smtClean="0">
                <a:latin typeface="Gabriola" pitchFamily="82" charset="0"/>
              </a:rPr>
              <a:t>Nikako se ne smije naći s tom osobom jer se ne zna njihova namjera i posljedice mogu biti kobne.</a:t>
            </a:r>
          </a:p>
          <a:p>
            <a:r>
              <a:rPr lang="hr-HR" sz="2400" dirty="0" smtClean="0">
                <a:latin typeface="Gabriola" pitchFamily="82" charset="0"/>
              </a:rPr>
              <a:t>Ne smije ni povesti prijatelja sa sobom jer tako vjerojatno može ugroziti i njega. </a:t>
            </a:r>
            <a:endParaRPr lang="hr-HR" sz="24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7" name="Rezervirano mjesto sadržaja 6" descr="gam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6343367">
            <a:off x="5858318" y="2429303"/>
            <a:ext cx="1838862" cy="1838862"/>
          </a:xfrm>
        </p:spPr>
      </p:pic>
      <p:sp>
        <p:nvSpPr>
          <p:cNvPr id="4" name="Obični oblačić 3"/>
          <p:cNvSpPr/>
          <p:nvPr/>
        </p:nvSpPr>
        <p:spPr>
          <a:xfrm>
            <a:off x="1000100" y="571480"/>
            <a:ext cx="3429024" cy="2286016"/>
          </a:xfrm>
          <a:prstGeom prst="cloud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vi-VN" dirty="0" smtClean="0">
              <a:latin typeface="Bradley Hand ITC" pitchFamily="66" charset="0"/>
            </a:endParaRPr>
          </a:p>
          <a:p>
            <a:pPr marL="342900" indent="-342900"/>
            <a:r>
              <a:rPr lang="hr-HR" dirty="0" smtClean="0">
                <a:latin typeface="Bell MT" pitchFamily="18" charset="0"/>
              </a:rPr>
              <a:t>6.  </a:t>
            </a:r>
            <a:r>
              <a:rPr lang="hr-HR" sz="1400" dirty="0" smtClean="0">
                <a:latin typeface="Bell MT" pitchFamily="18" charset="0"/>
              </a:rPr>
              <a:t>Mario je u igrici porazio suigrača njegovih godina koji mu sada prijeti  da će naći njegovu adresu i istući ga, što će Mario poduzeti?    </a:t>
            </a:r>
            <a:endParaRPr lang="hr-HR" sz="1400" dirty="0">
              <a:latin typeface="Bell MT" pitchFamily="18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928662" y="3786190"/>
            <a:ext cx="4357718" cy="12003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3" action="ppaction://hlinksldjump"/>
              </a:rPr>
              <a:t>Ne shvaćati ozbiljno jer tog dječaka samo uhvatio trenutni bijes.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4" action="ppaction://hlinksldjump"/>
              </a:rPr>
              <a:t>Reći to roditeljima.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3" action="ppaction://hlinksldjump"/>
              </a:rPr>
              <a:t>Ne izlaziti iz kuće dok ga ne prestane tražiti.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6572264" y="2571744"/>
            <a:ext cx="214314" cy="21431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5" descr="Assembled_Scro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42852"/>
            <a:ext cx="7000924" cy="6383036"/>
          </a:xfrm>
          <a:prstGeom prst="rect">
            <a:avLst/>
          </a:prstGeom>
        </p:spPr>
      </p:pic>
      <p:pic>
        <p:nvPicPr>
          <p:cNvPr id="5" name="Slika 4" descr="feath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470985">
            <a:off x="5932626" y="4199747"/>
            <a:ext cx="642942" cy="680137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2643174" y="1714488"/>
            <a:ext cx="4000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Gabriola" pitchFamily="82" charset="0"/>
              </a:rPr>
              <a:t>Točan odgovor</a:t>
            </a:r>
          </a:p>
          <a:p>
            <a:r>
              <a:rPr lang="hr-HR" sz="2400" dirty="0" smtClean="0">
                <a:latin typeface="Gabriola" pitchFamily="82" charset="0"/>
              </a:rPr>
              <a:t>Taj dječak je vjerojatno samo trenutno bio bijesan te nije razmišljao što je rekao, no ipak bilo bi dobro to reći roditeljima za svaki slučaj.</a:t>
            </a:r>
            <a:endParaRPr lang="hr-HR" sz="24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5" descr="Assembled_Scro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42852"/>
            <a:ext cx="7000924" cy="6383036"/>
          </a:xfrm>
          <a:prstGeom prst="rect">
            <a:avLst/>
          </a:prstGeom>
        </p:spPr>
      </p:pic>
      <p:pic>
        <p:nvPicPr>
          <p:cNvPr id="5" name="Slika 4" descr="feath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470985">
            <a:off x="5932626" y="4199747"/>
            <a:ext cx="642942" cy="680137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2571736" y="1714488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Gabriola" pitchFamily="82" charset="0"/>
              </a:rPr>
              <a:t>Netočan odgovor</a:t>
            </a:r>
          </a:p>
          <a:p>
            <a:r>
              <a:rPr lang="hr-HR" sz="2400" dirty="0" smtClean="0">
                <a:latin typeface="Gabriola" pitchFamily="82" charset="0"/>
              </a:rPr>
              <a:t>Ne valja to puno uzimati k srcu, ali ipak treba biti oprezan i reći roditeljima.</a:t>
            </a:r>
            <a:endParaRPr lang="hr-HR" sz="24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ični oblačić 3"/>
          <p:cNvSpPr/>
          <p:nvPr/>
        </p:nvSpPr>
        <p:spPr>
          <a:xfrm>
            <a:off x="1071538" y="571480"/>
            <a:ext cx="3429024" cy="2286016"/>
          </a:xfrm>
          <a:prstGeom prst="cloud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hr-HR" dirty="0" smtClean="0">
                <a:latin typeface="Bell MT" pitchFamily="18" charset="0"/>
              </a:rPr>
              <a:t>1.   Marija je na </a:t>
            </a:r>
            <a:r>
              <a:rPr lang="hr-HR" dirty="0" err="1" smtClean="0">
                <a:latin typeface="Bell MT" pitchFamily="18" charset="0"/>
              </a:rPr>
              <a:t>facebook</a:t>
            </a:r>
            <a:r>
              <a:rPr lang="hr-HR" dirty="0" smtClean="0">
                <a:latin typeface="Bell MT" pitchFamily="18" charset="0"/>
              </a:rPr>
              <a:t>-u primila zahtjev za prijateljstvo od nepoznate osobe, što će učiniti?</a:t>
            </a:r>
            <a:endParaRPr lang="hr-HR" dirty="0">
              <a:latin typeface="Bell MT" pitchFamily="18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928662" y="3786190"/>
            <a:ext cx="4357718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hr-HR" sz="2000" dirty="0" smtClean="0">
                <a:solidFill>
                  <a:schemeClr val="bg1"/>
                </a:solidFill>
                <a:latin typeface="Curlz MT" pitchFamily="82" charset="0"/>
                <a:hlinkClick r:id="rId2" action="ppaction://hlinksldjump"/>
              </a:rPr>
              <a:t>Prihvatiti zahtjev.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sz="2000" dirty="0" smtClean="0">
                <a:solidFill>
                  <a:schemeClr val="bg1"/>
                </a:solidFill>
                <a:latin typeface="Curlz MT" pitchFamily="82" charset="0"/>
                <a:hlinkClick r:id="rId3" action="ppaction://hlinksldjump"/>
              </a:rPr>
              <a:t>Odbiti zahtjev.</a:t>
            </a:r>
            <a:endParaRPr lang="hr-HR" sz="2000" dirty="0" smtClean="0">
              <a:solidFill>
                <a:schemeClr val="bg1"/>
              </a:solidFill>
              <a:latin typeface="Curlz MT" pitchFamily="82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sz="2000" dirty="0" smtClean="0">
                <a:solidFill>
                  <a:schemeClr val="bg1"/>
                </a:solidFill>
                <a:latin typeface="Curlz MT" pitchFamily="82" charset="0"/>
                <a:hlinkClick r:id="rId2" action="ppaction://hlinksldjump"/>
              </a:rPr>
              <a:t>Obavijestiti roditelje ili neku stariju osobu</a:t>
            </a: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2" action="ppaction://hlinksldjump"/>
              </a:rPr>
              <a:t>.</a:t>
            </a:r>
            <a:endParaRPr lang="hr-HR" dirty="0">
              <a:solidFill>
                <a:schemeClr val="bg1"/>
              </a:solidFill>
              <a:latin typeface="Curlz MT" pitchFamily="82" charset="0"/>
            </a:endParaRPr>
          </a:p>
        </p:txBody>
      </p:sp>
      <p:grpSp>
        <p:nvGrpSpPr>
          <p:cNvPr id="10" name="Grupa 9"/>
          <p:cNvGrpSpPr/>
          <p:nvPr/>
        </p:nvGrpSpPr>
        <p:grpSpPr>
          <a:xfrm>
            <a:off x="6286512" y="2357430"/>
            <a:ext cx="1357322" cy="1428760"/>
            <a:chOff x="6286512" y="2357430"/>
            <a:chExt cx="1357322" cy="1428760"/>
          </a:xfrm>
        </p:grpSpPr>
        <p:pic>
          <p:nvPicPr>
            <p:cNvPr id="6" name="Slika 5" descr="Facebook_logo_(square)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1540048">
              <a:off x="6286512" y="2428868"/>
              <a:ext cx="1357322" cy="1357322"/>
            </a:xfrm>
            <a:prstGeom prst="rect">
              <a:avLst/>
            </a:prstGeom>
          </p:spPr>
        </p:pic>
        <p:sp>
          <p:nvSpPr>
            <p:cNvPr id="7" name="Elipsa 6"/>
            <p:cNvSpPr/>
            <p:nvPr/>
          </p:nvSpPr>
          <p:spPr>
            <a:xfrm>
              <a:off x="6643702" y="2357430"/>
              <a:ext cx="214314" cy="21431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7" name="Rezervirano mjesto sadržaja 6" descr="Twitter-ico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510316">
            <a:off x="6000760" y="2500306"/>
            <a:ext cx="1691478" cy="1691478"/>
          </a:xfrm>
        </p:spPr>
      </p:pic>
      <p:sp>
        <p:nvSpPr>
          <p:cNvPr id="4" name="Obični oblačić 3"/>
          <p:cNvSpPr/>
          <p:nvPr/>
        </p:nvSpPr>
        <p:spPr>
          <a:xfrm>
            <a:off x="1000100" y="571480"/>
            <a:ext cx="3429024" cy="2286016"/>
          </a:xfrm>
          <a:prstGeom prst="cloudCallou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vi-VN" dirty="0" smtClean="0">
              <a:latin typeface="Bradley Hand ITC" pitchFamily="66" charset="0"/>
            </a:endParaRPr>
          </a:p>
          <a:p>
            <a:pPr marL="342900" indent="-342900"/>
            <a:r>
              <a:rPr lang="hr-HR" dirty="0" smtClean="0">
                <a:latin typeface="Bell MT" pitchFamily="18" charset="0"/>
              </a:rPr>
              <a:t>7.  Luka je vidio Petrovu lozinku od </a:t>
            </a:r>
            <a:r>
              <a:rPr lang="hr-HR" dirty="0" err="1" smtClean="0">
                <a:latin typeface="Bell MT" pitchFamily="18" charset="0"/>
              </a:rPr>
              <a:t>twittera</a:t>
            </a:r>
            <a:r>
              <a:rPr lang="hr-HR" dirty="0" smtClean="0">
                <a:latin typeface="Bell MT" pitchFamily="18" charset="0"/>
              </a:rPr>
              <a:t> dok ju je pisao, što će učiniti?    </a:t>
            </a:r>
            <a:endParaRPr lang="hr-HR" dirty="0">
              <a:latin typeface="Bell MT" pitchFamily="18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928662" y="3786190"/>
            <a:ext cx="4357718" cy="17543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3" action="ppaction://hlinksldjump"/>
              </a:rPr>
              <a:t>Provjeriti na kratko dali se Petar dopisuje s nepoznatim ljudima i brzo izaći.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3" action="ppaction://hlinksldjump"/>
              </a:rPr>
              <a:t>Redovito pregledavati Petrove poruke da može prijaviti njegovim roditeljima ako se dopisuje s nepoznatom osobom.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4" action="ppaction://hlinksldjump"/>
              </a:rPr>
              <a:t>Ne ulaziti na Petrov profil.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6500826" y="2428868"/>
            <a:ext cx="214314" cy="21431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5" descr="Assembled_Scro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42852"/>
            <a:ext cx="7000924" cy="6383036"/>
          </a:xfrm>
          <a:prstGeom prst="rect">
            <a:avLst/>
          </a:prstGeom>
        </p:spPr>
      </p:pic>
      <p:pic>
        <p:nvPicPr>
          <p:cNvPr id="5" name="Slika 4" descr="feath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470985">
            <a:off x="5932626" y="4199747"/>
            <a:ext cx="642942" cy="680137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2643174" y="1714488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Gabriola" pitchFamily="82" charset="0"/>
              </a:rPr>
              <a:t>Točan odgovor</a:t>
            </a:r>
          </a:p>
          <a:p>
            <a:r>
              <a:rPr lang="hr-HR" sz="2400" dirty="0" smtClean="0">
                <a:latin typeface="Gabriola" pitchFamily="82" charset="0"/>
              </a:rPr>
              <a:t>Dobra je osobina ljudi kada ih ne zanimaju tuđe stvari.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5" descr="Assembled_Scro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42852"/>
            <a:ext cx="7000924" cy="6383036"/>
          </a:xfrm>
          <a:prstGeom prst="rect">
            <a:avLst/>
          </a:prstGeom>
        </p:spPr>
      </p:pic>
      <p:pic>
        <p:nvPicPr>
          <p:cNvPr id="5" name="Slika 4" descr="feath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470985">
            <a:off x="5932626" y="4199747"/>
            <a:ext cx="642942" cy="680137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2643174" y="1785926"/>
            <a:ext cx="40005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Gabriola" pitchFamily="82" charset="0"/>
              </a:rPr>
              <a:t>Netočan odgovor</a:t>
            </a:r>
          </a:p>
          <a:p>
            <a:r>
              <a:rPr lang="hr-HR" sz="2400" dirty="0" smtClean="0">
                <a:latin typeface="Gabriola" pitchFamily="82" charset="0"/>
              </a:rPr>
              <a:t>Moramo poštivati privatnost svih ljudi, zato je najbolje da nas ne zanima nešto što nije naša stvar.</a:t>
            </a:r>
          </a:p>
          <a:p>
            <a:pPr algn="ctr"/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7" name="Rezervirano mjesto sadržaja 6" descr="Gmail_Ic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15074" y="2500306"/>
            <a:ext cx="1548602" cy="1548602"/>
          </a:xfrm>
        </p:spPr>
      </p:pic>
      <p:sp>
        <p:nvSpPr>
          <p:cNvPr id="4" name="Obični oblačić 3"/>
          <p:cNvSpPr/>
          <p:nvPr/>
        </p:nvSpPr>
        <p:spPr>
          <a:xfrm>
            <a:off x="1000100" y="571480"/>
            <a:ext cx="3429024" cy="2286016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vi-VN" dirty="0" smtClean="0">
              <a:latin typeface="Bradley Hand ITC" pitchFamily="66" charset="0"/>
            </a:endParaRPr>
          </a:p>
          <a:p>
            <a:pPr marL="342900" indent="-342900"/>
            <a:r>
              <a:rPr lang="hr-HR" dirty="0" smtClean="0">
                <a:latin typeface="Bell MT" pitchFamily="18" charset="0"/>
              </a:rPr>
              <a:t>8. </a:t>
            </a:r>
            <a:r>
              <a:rPr lang="hr-HR" sz="1600" dirty="0" smtClean="0">
                <a:latin typeface="Bell MT" pitchFamily="18" charset="0"/>
              </a:rPr>
              <a:t>Nepoznata osoba saznala je lozinku tvog </a:t>
            </a:r>
            <a:r>
              <a:rPr lang="hr-HR" sz="1600" dirty="0" err="1" smtClean="0">
                <a:latin typeface="Bell MT" pitchFamily="18" charset="0"/>
              </a:rPr>
              <a:t>gmail</a:t>
            </a:r>
            <a:r>
              <a:rPr lang="hr-HR" sz="1600" dirty="0" smtClean="0">
                <a:latin typeface="Bell MT" pitchFamily="18" charset="0"/>
              </a:rPr>
              <a:t> profila i objavljuje neprimjerene objave što ćeš učiniti?        </a:t>
            </a:r>
            <a:endParaRPr lang="hr-HR" sz="1600" dirty="0">
              <a:latin typeface="Bell MT" pitchFamily="18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928662" y="3786190"/>
            <a:ext cx="4357718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3" action="ppaction://hlinksldjump"/>
              </a:rPr>
              <a:t>Ništa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3" action="ppaction://hlinksldjump"/>
              </a:rPr>
              <a:t>Pokušati otkriti tko to čini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4" action="ppaction://hlinksldjump"/>
              </a:rPr>
              <a:t>Upozoriti svoje prijatelje da to nisi ti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6858016" y="2500306"/>
            <a:ext cx="214314" cy="21431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5" descr="Assembled_Scro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42852"/>
            <a:ext cx="7000924" cy="6383036"/>
          </a:xfrm>
          <a:prstGeom prst="rect">
            <a:avLst/>
          </a:prstGeom>
        </p:spPr>
      </p:pic>
      <p:pic>
        <p:nvPicPr>
          <p:cNvPr id="5" name="Slika 4" descr="feath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470985">
            <a:off x="5932626" y="4199747"/>
            <a:ext cx="642942" cy="680137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2571736" y="1714488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Gabriola" pitchFamily="82" charset="0"/>
              </a:rPr>
              <a:t>Točan odgovor</a:t>
            </a:r>
          </a:p>
          <a:p>
            <a:r>
              <a:rPr lang="vi-VN" sz="2400" dirty="0" smtClean="0">
                <a:latin typeface="Gabriola" pitchFamily="82" charset="0"/>
              </a:rPr>
              <a:t>Uvijek je dobro upozoriti prijatelje da nebi došlo do nekakve svađe ili konflikta.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5" descr="Assembled_Scro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42852"/>
            <a:ext cx="7000924" cy="6383036"/>
          </a:xfrm>
          <a:prstGeom prst="rect">
            <a:avLst/>
          </a:prstGeom>
        </p:spPr>
      </p:pic>
      <p:pic>
        <p:nvPicPr>
          <p:cNvPr id="5" name="Slika 4" descr="feath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470985">
            <a:off x="5932626" y="4199747"/>
            <a:ext cx="642942" cy="680137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2643174" y="1714488"/>
            <a:ext cx="4071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Gabriola" pitchFamily="82" charset="0"/>
              </a:rPr>
              <a:t>Netočan odgovor</a:t>
            </a:r>
          </a:p>
          <a:p>
            <a:r>
              <a:rPr lang="hr-HR" sz="2400" dirty="0" smtClean="0">
                <a:latin typeface="Gabriola" pitchFamily="82" charset="0"/>
              </a:rPr>
              <a:t>Najbolje je prvo upozoriti prijatelje i ništa ne pokušavati sam, bez pomoći odraslih osoba.</a:t>
            </a:r>
            <a:endParaRPr lang="hr-HR" sz="24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7" name="Rezervirano mjesto sadržaja 6" descr="Wireless-ico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8790796">
            <a:off x="6378865" y="2735535"/>
            <a:ext cx="1828800" cy="1828800"/>
          </a:xfrm>
        </p:spPr>
      </p:pic>
      <p:sp>
        <p:nvSpPr>
          <p:cNvPr id="4" name="Obični oblačić 3"/>
          <p:cNvSpPr/>
          <p:nvPr/>
        </p:nvSpPr>
        <p:spPr>
          <a:xfrm>
            <a:off x="1000100" y="571480"/>
            <a:ext cx="3429024" cy="2286016"/>
          </a:xfrm>
          <a:prstGeom prst="cloud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vi-VN" dirty="0" smtClean="0">
              <a:latin typeface="Bradley Hand ITC" pitchFamily="66" charset="0"/>
            </a:endParaRPr>
          </a:p>
          <a:p>
            <a:pPr marL="342900" indent="-342900"/>
            <a:r>
              <a:rPr lang="hr-HR" dirty="0" smtClean="0">
                <a:latin typeface="Bell MT" pitchFamily="18" charset="0"/>
              </a:rPr>
              <a:t>9. </a:t>
            </a:r>
            <a:r>
              <a:rPr lang="hr-HR" sz="1600" dirty="0" smtClean="0">
                <a:latin typeface="Bell MT" pitchFamily="18" charset="0"/>
              </a:rPr>
              <a:t>Imaš ograničen internet i netko je saznao tvoju zaporku. Kad ti je stigao račun bio je duplo veći što ćeš učiniti?         </a:t>
            </a:r>
            <a:endParaRPr lang="hr-HR" sz="1600" dirty="0">
              <a:latin typeface="Bell MT" pitchFamily="18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928662" y="3786190"/>
            <a:ext cx="4357718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3" action="ppaction://hlinksldjump"/>
              </a:rPr>
              <a:t>Promijeniti zaporku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4" action="ppaction://hlinksldjump"/>
              </a:rPr>
              <a:t>Nazvati službu za korisnike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4" action="ppaction://hlinksldjump"/>
              </a:rPr>
              <a:t>Pokušati otkriti tu osobu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7143768" y="2786058"/>
            <a:ext cx="214314" cy="21431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5" descr="Assembled_Scro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42852"/>
            <a:ext cx="7000924" cy="6383036"/>
          </a:xfrm>
          <a:prstGeom prst="rect">
            <a:avLst/>
          </a:prstGeom>
        </p:spPr>
      </p:pic>
      <p:pic>
        <p:nvPicPr>
          <p:cNvPr id="5" name="Slika 4" descr="feath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470985">
            <a:off x="5932626" y="4199747"/>
            <a:ext cx="642942" cy="680137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2643174" y="1714488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Gabriola" pitchFamily="82" charset="0"/>
              </a:rPr>
              <a:t>Točan odgovor</a:t>
            </a:r>
          </a:p>
          <a:p>
            <a:r>
              <a:rPr lang="hr-HR" sz="2400" dirty="0" smtClean="0">
                <a:latin typeface="Gabriola" pitchFamily="82" charset="0"/>
              </a:rPr>
              <a:t>Uvijek je prvo potrebno svima onemogućiti pristup tvom internetu.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5" descr="Assembled_Scro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42852"/>
            <a:ext cx="7000924" cy="6383036"/>
          </a:xfrm>
          <a:prstGeom prst="rect">
            <a:avLst/>
          </a:prstGeom>
        </p:spPr>
      </p:pic>
      <p:pic>
        <p:nvPicPr>
          <p:cNvPr id="5" name="Slika 4" descr="feath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470985">
            <a:off x="5932626" y="4199747"/>
            <a:ext cx="642942" cy="680137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2571736" y="1714488"/>
            <a:ext cx="4143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Gabriola" pitchFamily="82" charset="0"/>
              </a:rPr>
              <a:t>Netočan odgovor</a:t>
            </a:r>
          </a:p>
          <a:p>
            <a:r>
              <a:rPr lang="hr-HR" sz="2400" dirty="0" smtClean="0">
                <a:latin typeface="Gabriola" pitchFamily="82" charset="0"/>
              </a:rPr>
              <a:t>Najbolje je promijeniti zaporku da se takvo što ne ponovi, pozivati služnu za korisnike nije rješenje jer je tvoja krivica što nisi zaštitio svoj internet.</a:t>
            </a:r>
            <a:endParaRPr lang="hr-HR" sz="24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7" name="Rezervirano mjesto sadržaja 6" descr="63492412257443944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656672">
            <a:off x="5858204" y="2500625"/>
            <a:ext cx="2071702" cy="2071702"/>
          </a:xfrm>
        </p:spPr>
      </p:pic>
      <p:sp>
        <p:nvSpPr>
          <p:cNvPr id="4" name="Obični oblačić 3"/>
          <p:cNvSpPr/>
          <p:nvPr/>
        </p:nvSpPr>
        <p:spPr>
          <a:xfrm>
            <a:off x="1000100" y="571480"/>
            <a:ext cx="3429024" cy="2286016"/>
          </a:xfrm>
          <a:prstGeom prst="cloud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vi-VN" dirty="0" smtClean="0">
              <a:latin typeface="Bradley Hand ITC" pitchFamily="66" charset="0"/>
            </a:endParaRPr>
          </a:p>
          <a:p>
            <a:pPr marL="342900" indent="-342900"/>
            <a:r>
              <a:rPr lang="hr-HR" dirty="0" smtClean="0">
                <a:latin typeface="Bell MT" pitchFamily="18" charset="0"/>
              </a:rPr>
              <a:t>10. Odlučiš kupiti neku igricu,  uplatiš novac ali ne dobiješ ništa što ćeš učiniti?        </a:t>
            </a:r>
            <a:endParaRPr lang="hr-HR" dirty="0">
              <a:latin typeface="Bell MT" pitchFamily="18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928662" y="3786190"/>
            <a:ext cx="4357718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3" action="ppaction://hlinksldjump"/>
              </a:rPr>
              <a:t>Prijaviti to policiji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4" action="ppaction://hlinksldjump"/>
              </a:rPr>
              <a:t>Reći to roditeljima da oni odluče daljnje korake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3" action="ppaction://hlinksldjump"/>
              </a:rPr>
              <a:t>Ne napraviti ništa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6500826" y="2500306"/>
            <a:ext cx="214314" cy="21431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7" name="Rezervirano mjesto sadržaja 5" descr="Assembled_Scro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42852"/>
            <a:ext cx="7000924" cy="6383036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2571736" y="1714488"/>
            <a:ext cx="4143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Gabriola" pitchFamily="82" charset="0"/>
              </a:rPr>
              <a:t>Točan odgovor!!</a:t>
            </a:r>
          </a:p>
          <a:p>
            <a:pPr algn="ctr"/>
            <a:r>
              <a:rPr lang="hr-HR" sz="2400" dirty="0" smtClean="0">
                <a:latin typeface="Gabriola" pitchFamily="82" charset="0"/>
              </a:rPr>
              <a:t>Uspješno si odgovorio na ovo pitanje!</a:t>
            </a:r>
          </a:p>
          <a:p>
            <a:r>
              <a:rPr lang="hr-HR" sz="2400" dirty="0" smtClean="0">
                <a:latin typeface="Gabriola" pitchFamily="82" charset="0"/>
              </a:rPr>
              <a:t>Na društvenim mrežama moramo biti oprezni koga dodajemo za prijatelja i s kim dijelimo osobne podatke jer ih netko lako može zloupotrijebiti.</a:t>
            </a:r>
            <a:endParaRPr lang="hr-HR" sz="2400" dirty="0">
              <a:latin typeface="Gabriola" pitchFamily="82" charset="0"/>
            </a:endParaRPr>
          </a:p>
        </p:txBody>
      </p:sp>
      <p:pic>
        <p:nvPicPr>
          <p:cNvPr id="9" name="Slika 8" descr="feath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470985">
            <a:off x="5932626" y="4199747"/>
            <a:ext cx="642942" cy="6801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5" descr="Assembled_Scro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42852"/>
            <a:ext cx="7000924" cy="6383036"/>
          </a:xfrm>
          <a:prstGeom prst="rect">
            <a:avLst/>
          </a:prstGeom>
        </p:spPr>
      </p:pic>
      <p:pic>
        <p:nvPicPr>
          <p:cNvPr id="5" name="Slika 4" descr="feath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470985">
            <a:off x="5932626" y="4199747"/>
            <a:ext cx="642942" cy="680137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2571736" y="1714488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Gabriola" pitchFamily="82" charset="0"/>
              </a:rPr>
              <a:t>Točan odgovor</a:t>
            </a:r>
          </a:p>
          <a:p>
            <a:r>
              <a:rPr lang="hr-HR" sz="2400" dirty="0" smtClean="0">
                <a:latin typeface="Gabriola" pitchFamily="82" charset="0"/>
              </a:rPr>
              <a:t>Uvijek treba prvo reći roditeljima pa onda tek dalje razmišljati.</a:t>
            </a:r>
            <a:endParaRPr lang="hr-HR" sz="24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5" descr="Assembled_Scro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42852"/>
            <a:ext cx="7000924" cy="6383036"/>
          </a:xfrm>
          <a:prstGeom prst="rect">
            <a:avLst/>
          </a:prstGeom>
        </p:spPr>
      </p:pic>
      <p:pic>
        <p:nvPicPr>
          <p:cNvPr id="5" name="Slika 4" descr="feath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470985">
            <a:off x="5932626" y="4199747"/>
            <a:ext cx="642942" cy="680137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2643174" y="1785926"/>
            <a:ext cx="4071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Gabriola" pitchFamily="82" charset="0"/>
              </a:rPr>
              <a:t>Netočan odgovor</a:t>
            </a:r>
          </a:p>
          <a:p>
            <a:r>
              <a:rPr lang="hr-HR" sz="2400" dirty="0" smtClean="0">
                <a:latin typeface="Gabriola" pitchFamily="82" charset="0"/>
              </a:rPr>
              <a:t>Bilo bi najbolje to reći roditeljima jer su oni ipak iskusni i znat će što treba napraviti.</a:t>
            </a:r>
            <a:endParaRPr lang="hr-HR" sz="24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Rezervirano mjesto sadržaja 5" descr="Assembled_Scroll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249942"/>
            <a:ext cx="7000924" cy="6383036"/>
          </a:xfrm>
        </p:spPr>
      </p:pic>
      <p:sp>
        <p:nvSpPr>
          <p:cNvPr id="9" name="TekstniOkvir 8"/>
          <p:cNvSpPr txBox="1"/>
          <p:nvPr/>
        </p:nvSpPr>
        <p:spPr>
          <a:xfrm>
            <a:off x="2500298" y="1679050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dirty="0" smtClean="0">
                <a:latin typeface="Gabriola" pitchFamily="82" charset="0"/>
              </a:rPr>
              <a:t>Informacije</a:t>
            </a:r>
          </a:p>
          <a:p>
            <a:r>
              <a:rPr lang="hr-HR" sz="2000" dirty="0" smtClean="0">
                <a:latin typeface="Gabriola" pitchFamily="82" charset="0"/>
              </a:rPr>
              <a:t>Na pitanje odgovarate klikom na točan odgovor.</a:t>
            </a:r>
          </a:p>
          <a:p>
            <a:r>
              <a:rPr lang="hr-HR" sz="2000" dirty="0" smtClean="0">
                <a:latin typeface="Gabriola" pitchFamily="82" charset="0"/>
              </a:rPr>
              <a:t>Nakon odgovora biti će te proslijeđeni na sljedeći slajd uz kratak savjet. </a:t>
            </a:r>
          </a:p>
          <a:p>
            <a:r>
              <a:rPr lang="hr-HR" sz="2000" dirty="0" smtClean="0">
                <a:latin typeface="Gabriola" pitchFamily="82" charset="0"/>
              </a:rPr>
              <a:t>              </a:t>
            </a:r>
          </a:p>
          <a:p>
            <a:r>
              <a:rPr lang="hr-HR" sz="2000" dirty="0" smtClean="0">
                <a:latin typeface="Gabriola" pitchFamily="82" charset="0"/>
              </a:rPr>
              <a:t>                Naprijed</a:t>
            </a:r>
          </a:p>
          <a:p>
            <a:r>
              <a:rPr lang="hr-HR" sz="2000" dirty="0">
                <a:latin typeface="Gabriola" pitchFamily="82" charset="0"/>
              </a:rPr>
              <a:t> </a:t>
            </a:r>
            <a:r>
              <a:rPr lang="hr-HR" sz="2000" dirty="0" smtClean="0">
                <a:latin typeface="Gabriola" pitchFamily="82" charset="0"/>
              </a:rPr>
              <a:t>               Pomoć</a:t>
            </a:r>
          </a:p>
          <a:p>
            <a:r>
              <a:rPr lang="hr-HR" sz="2000" dirty="0">
                <a:latin typeface="Gabriola" pitchFamily="82" charset="0"/>
              </a:rPr>
              <a:t> </a:t>
            </a:r>
            <a:r>
              <a:rPr lang="hr-HR" sz="2000" dirty="0" smtClean="0">
                <a:latin typeface="Gabriola" pitchFamily="82" charset="0"/>
              </a:rPr>
              <a:t>               Natrag</a:t>
            </a:r>
          </a:p>
          <a:p>
            <a:r>
              <a:rPr lang="hr-HR" sz="2000" dirty="0">
                <a:latin typeface="Freestyle Script" pitchFamily="66" charset="0"/>
              </a:rPr>
              <a:t> </a:t>
            </a:r>
            <a:r>
              <a:rPr lang="hr-HR" sz="2000" dirty="0" smtClean="0">
                <a:latin typeface="Freestyle Script" pitchFamily="66" charset="0"/>
              </a:rPr>
              <a:t>           </a:t>
            </a:r>
          </a:p>
          <a:p>
            <a:endParaRPr lang="hr-HR" sz="2000" dirty="0" smtClean="0">
              <a:latin typeface="Freestyle Script" pitchFamily="66" charset="0"/>
            </a:endParaRPr>
          </a:p>
          <a:p>
            <a:endParaRPr lang="hr-HR" sz="2000" dirty="0" smtClean="0">
              <a:latin typeface="Freestyle Script" pitchFamily="66" charset="0"/>
            </a:endParaRPr>
          </a:p>
          <a:p>
            <a:endParaRPr lang="hr-HR" sz="2000" dirty="0">
              <a:latin typeface="Freestyle Script" pitchFamily="66" charset="0"/>
            </a:endParaRPr>
          </a:p>
        </p:txBody>
      </p:sp>
      <p:pic>
        <p:nvPicPr>
          <p:cNvPr id="10" name="Slika 9" descr="feath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3470985">
            <a:off x="2740229" y="3220798"/>
            <a:ext cx="401843" cy="441324"/>
          </a:xfrm>
          <a:prstGeom prst="rect">
            <a:avLst/>
          </a:prstGeom>
        </p:spPr>
      </p:pic>
      <p:pic>
        <p:nvPicPr>
          <p:cNvPr id="8" name="Slika 7" descr="feather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821747">
            <a:off x="5674643" y="4163897"/>
            <a:ext cx="516933" cy="680137"/>
          </a:xfrm>
          <a:prstGeom prst="rect">
            <a:avLst/>
          </a:prstGeom>
        </p:spPr>
      </p:pic>
      <p:pic>
        <p:nvPicPr>
          <p:cNvPr id="11" name="Rezervirano mjesto sadržaja 7" descr="upitnik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28926" y="3571876"/>
            <a:ext cx="357190" cy="357190"/>
          </a:xfrm>
          <a:prstGeom prst="rect">
            <a:avLst/>
          </a:prstGeom>
        </p:spPr>
      </p:pic>
      <p:pic>
        <p:nvPicPr>
          <p:cNvPr id="13" name="Slika 12" descr="feath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892677">
            <a:off x="2740670" y="3862383"/>
            <a:ext cx="401843" cy="441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Nadamo se da vas se kviz svidio i da ste nešto naučili.</a:t>
            </a:r>
          </a:p>
          <a:p>
            <a:r>
              <a:rPr lang="hr-HR" dirty="0" smtClean="0"/>
              <a:t>Zaključci:</a:t>
            </a:r>
          </a:p>
          <a:p>
            <a:pPr marL="914400" lvl="1" indent="-514350">
              <a:buFont typeface="+mj-lt"/>
              <a:buAutoNum type="arabicParenR"/>
            </a:pPr>
            <a:r>
              <a:rPr lang="hr-HR" dirty="0" smtClean="0"/>
              <a:t>Uvijek moramo za savjet i za pomoć pitati odrasle!</a:t>
            </a:r>
          </a:p>
          <a:p>
            <a:pPr marL="914400" lvl="1" indent="-514350">
              <a:buFont typeface="+mj-lt"/>
              <a:buAutoNum type="arabicParenR"/>
            </a:pPr>
            <a:r>
              <a:rPr lang="hr-HR" dirty="0" smtClean="0"/>
              <a:t>Ne smijemo ulaziti u kontakt s nepoznatim osobama!</a:t>
            </a:r>
          </a:p>
          <a:p>
            <a:pPr marL="914400" lvl="1" indent="-514350">
              <a:buFont typeface="+mj-lt"/>
              <a:buAutoNum type="arabicParenR"/>
            </a:pPr>
            <a:r>
              <a:rPr lang="hr-HR" dirty="0" smtClean="0"/>
              <a:t>Moramo poštivati privatnost drugih na internetu!</a:t>
            </a:r>
          </a:p>
          <a:p>
            <a:pPr marL="914400" lvl="1" indent="-514350">
              <a:buFont typeface="+mj-lt"/>
              <a:buAutoNum type="arabicParenR"/>
            </a:pPr>
            <a:r>
              <a:rPr lang="hr-HR" dirty="0" smtClean="0"/>
              <a:t>Moramo dobro zaštititi svoje profile, bežični internet i slično!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5" descr="Assembled_Scro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42852"/>
            <a:ext cx="7000924" cy="6383036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2643174" y="1643050"/>
            <a:ext cx="40005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Gabriola" pitchFamily="82" charset="0"/>
              </a:rPr>
              <a:t>Netočan odgovor!!</a:t>
            </a:r>
          </a:p>
          <a:p>
            <a:r>
              <a:rPr lang="hr-HR" sz="2400" dirty="0" smtClean="0">
                <a:latin typeface="Gabriola" pitchFamily="82" charset="0"/>
              </a:rPr>
              <a:t>U takvim situacijama najbolje je prvo odbiti zahtjev. Ako te takva osoba u buduće još uznemirava, vrijeđa ili omalovažava, onda obvezno obavijesti roditelje ili stariju osobu (razrednika/</a:t>
            </a:r>
            <a:r>
              <a:rPr lang="hr-HR" sz="2400" dirty="0" err="1" smtClean="0">
                <a:latin typeface="Gabriola" pitchFamily="82" charset="0"/>
              </a:rPr>
              <a:t>cu</a:t>
            </a:r>
            <a:r>
              <a:rPr lang="hr-HR" sz="2400" dirty="0" smtClean="0">
                <a:latin typeface="Gabriola" pitchFamily="82" charset="0"/>
              </a:rPr>
              <a:t>, školskog psihologa…).</a:t>
            </a:r>
          </a:p>
          <a:p>
            <a:pPr algn="ctr"/>
            <a:endParaRPr lang="hr-HR" sz="2400" dirty="0">
              <a:latin typeface="Freestyle Script" pitchFamily="66" charset="0"/>
            </a:endParaRPr>
          </a:p>
        </p:txBody>
      </p:sp>
      <p:pic>
        <p:nvPicPr>
          <p:cNvPr id="8" name="Slika 7" descr="feath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470985">
            <a:off x="5932626" y="4199747"/>
            <a:ext cx="642942" cy="6801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928662" y="3786190"/>
            <a:ext cx="4357718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2" action="ppaction://hlinksldjump"/>
              </a:rPr>
              <a:t>marko_horvat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2" action="ppaction://hlinksldjump"/>
              </a:rPr>
              <a:t>Marko2508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3" action="ppaction://hlinksldjump"/>
              </a:rPr>
              <a:t>m9A2r4ko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</p:txBody>
      </p:sp>
      <p:sp>
        <p:nvSpPr>
          <p:cNvPr id="5" name="Obični oblačić 4"/>
          <p:cNvSpPr/>
          <p:nvPr/>
        </p:nvSpPr>
        <p:spPr>
          <a:xfrm>
            <a:off x="1000100" y="571480"/>
            <a:ext cx="3429024" cy="2286016"/>
          </a:xfrm>
          <a:prstGeom prst="cloud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pl-PL" dirty="0" smtClean="0">
                <a:latin typeface="Bell MT" pitchFamily="18" charset="0"/>
              </a:rPr>
              <a:t>2.   Marko mora birati zaporku za svoj profil, koja bi od ponuđenih bila najbolja?</a:t>
            </a:r>
            <a:endParaRPr lang="hr-HR" dirty="0">
              <a:latin typeface="Bell MT" pitchFamily="18" charset="0"/>
            </a:endParaRPr>
          </a:p>
        </p:txBody>
      </p:sp>
      <p:pic>
        <p:nvPicPr>
          <p:cNvPr id="7" name="Slika 6" descr="green-safe-lock-icon-png-larg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9541" y="2459776"/>
            <a:ext cx="1285884" cy="12960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Elipsa 8"/>
          <p:cNvSpPr/>
          <p:nvPr/>
        </p:nvSpPr>
        <p:spPr>
          <a:xfrm>
            <a:off x="6357950" y="2500306"/>
            <a:ext cx="214314" cy="21431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/>
          <p:cNvSpPr/>
          <p:nvPr/>
        </p:nvSpPr>
        <p:spPr>
          <a:xfrm>
            <a:off x="7215206" y="2500306"/>
            <a:ext cx="214314" cy="21431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5" descr="Assembled_Scro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42852"/>
            <a:ext cx="7000924" cy="6383036"/>
          </a:xfrm>
          <a:prstGeom prst="rect">
            <a:avLst/>
          </a:prstGeom>
        </p:spPr>
      </p:pic>
      <p:pic>
        <p:nvPicPr>
          <p:cNvPr id="5" name="Slika 4" descr="feath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470985">
            <a:off x="5932626" y="4199747"/>
            <a:ext cx="642942" cy="680137"/>
          </a:xfrm>
          <a:prstGeom prst="rect">
            <a:avLst/>
          </a:prstGeom>
        </p:spPr>
      </p:pic>
      <p:sp>
        <p:nvSpPr>
          <p:cNvPr id="7" name="TekstniOkvir 6"/>
          <p:cNvSpPr txBox="1"/>
          <p:nvPr/>
        </p:nvSpPr>
        <p:spPr>
          <a:xfrm>
            <a:off x="2571736" y="1714488"/>
            <a:ext cx="40719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Gabriola" pitchFamily="82" charset="0"/>
              </a:rPr>
              <a:t>Točan odgovor</a:t>
            </a:r>
          </a:p>
          <a:p>
            <a:r>
              <a:rPr lang="hr-HR" sz="2400" dirty="0" smtClean="0">
                <a:latin typeface="Gabriola" pitchFamily="82" charset="0"/>
              </a:rPr>
              <a:t>Zaporka uvijek mora biti što kompliciranija da bi ju je bilo što teže otkriti i time zloupotrijebiti profil. Ne smiju se koristiti zaporke tipa, ime i prezime, ime kućnog ljubimca </a:t>
            </a:r>
            <a:r>
              <a:rPr lang="hr-HR" sz="2400" dirty="0" err="1" smtClean="0">
                <a:latin typeface="Gabriola" pitchFamily="82" charset="0"/>
              </a:rPr>
              <a:t>itd</a:t>
            </a:r>
            <a:r>
              <a:rPr lang="hr-HR" sz="2400" dirty="0" smtClean="0">
                <a:latin typeface="Gabriola" pitchFamily="82" charset="0"/>
              </a:rPr>
              <a:t>.</a:t>
            </a:r>
            <a:endParaRPr lang="hr-HR" sz="24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5" descr="Assembled_Scro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42852"/>
            <a:ext cx="7000924" cy="6383036"/>
          </a:xfrm>
          <a:prstGeom prst="rect">
            <a:avLst/>
          </a:prstGeom>
        </p:spPr>
      </p:pic>
      <p:pic>
        <p:nvPicPr>
          <p:cNvPr id="5" name="Slika 4" descr="feath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470985">
            <a:off x="5932626" y="4199747"/>
            <a:ext cx="642942" cy="680137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2571736" y="1785926"/>
            <a:ext cx="40719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Gabriola" pitchFamily="82" charset="0"/>
              </a:rPr>
              <a:t>Netočan odgovor!!</a:t>
            </a:r>
          </a:p>
          <a:p>
            <a:r>
              <a:rPr lang="hr-HR" sz="2400" dirty="0" smtClean="0">
                <a:latin typeface="Gabriola" pitchFamily="82" charset="0"/>
              </a:rPr>
              <a:t>Nikada ne smijemo za zaporku koristiti vlastito ime, </a:t>
            </a:r>
            <a:r>
              <a:rPr lang="hr-HR" sz="2400" dirty="0" err="1" smtClean="0">
                <a:latin typeface="Gabriola" pitchFamily="82" charset="0"/>
              </a:rPr>
              <a:t>ime</a:t>
            </a:r>
            <a:r>
              <a:rPr lang="hr-HR" sz="2400" dirty="0" smtClean="0">
                <a:latin typeface="Gabriola" pitchFamily="82" charset="0"/>
              </a:rPr>
              <a:t> kućnog ljubimca i slično. Takve zaporke lako je </a:t>
            </a:r>
            <a:r>
              <a:rPr lang="hr-HR" sz="2400" dirty="0" err="1" smtClean="0">
                <a:latin typeface="Gabriola" pitchFamily="82" charset="0"/>
              </a:rPr>
              <a:t>hakirati</a:t>
            </a:r>
            <a:r>
              <a:rPr lang="hr-HR" sz="2400" dirty="0" smtClean="0">
                <a:latin typeface="Gabriola" pitchFamily="82" charset="0"/>
              </a:rPr>
              <a:t> i time zloupotrijebiti profil. One moraju biti sačinjene od raznih kombinacija (velika i mala slova, brojevi…)</a:t>
            </a:r>
            <a:endParaRPr lang="hr-HR" sz="24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ični oblačić 3"/>
          <p:cNvSpPr/>
          <p:nvPr/>
        </p:nvSpPr>
        <p:spPr>
          <a:xfrm>
            <a:off x="1000100" y="571480"/>
            <a:ext cx="3429024" cy="2286016"/>
          </a:xfrm>
          <a:prstGeom prst="cloud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vi-VN" dirty="0" smtClean="0">
              <a:latin typeface="Bradley Hand ITC" pitchFamily="66" charset="0"/>
            </a:endParaRPr>
          </a:p>
          <a:p>
            <a:pPr marL="342900" indent="-342900"/>
            <a:r>
              <a:rPr lang="vi-VN" dirty="0" smtClean="0">
                <a:latin typeface="Bradley Hand ITC" pitchFamily="66" charset="0"/>
              </a:rPr>
              <a:t>3</a:t>
            </a:r>
            <a:r>
              <a:rPr lang="hr-HR" dirty="0" smtClean="0">
                <a:latin typeface="Bell MT" pitchFamily="18" charset="0"/>
              </a:rPr>
              <a:t>.  </a:t>
            </a:r>
            <a:r>
              <a:rPr lang="hr-HR" sz="1400" dirty="0" smtClean="0">
                <a:latin typeface="Bell MT" pitchFamily="18" charset="0"/>
              </a:rPr>
              <a:t>Marti je nepoznata osoba provalila na </a:t>
            </a:r>
            <a:r>
              <a:rPr lang="hr-HR" sz="1400" dirty="0" err="1" smtClean="0">
                <a:latin typeface="Bell MT" pitchFamily="18" charset="0"/>
              </a:rPr>
              <a:t>Ask.fm</a:t>
            </a:r>
            <a:r>
              <a:rPr lang="hr-HR" sz="1400" dirty="0" smtClean="0">
                <a:latin typeface="Bell MT" pitchFamily="18" charset="0"/>
              </a:rPr>
              <a:t> te sada njenim prijateljima postavlja vrijeđajuća neanonimna pitanja, što će učiniti?</a:t>
            </a:r>
            <a:r>
              <a:rPr lang="pl-PL" sz="1400" dirty="0" smtClean="0">
                <a:latin typeface="Bell MT" pitchFamily="18" charset="0"/>
              </a:rPr>
              <a:t>     </a:t>
            </a:r>
            <a:endParaRPr lang="hr-HR" sz="1400" dirty="0">
              <a:latin typeface="Bell MT" pitchFamily="18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928662" y="3786190"/>
            <a:ext cx="4357718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2" action="ppaction://hlinksldjump"/>
              </a:rPr>
              <a:t>Obavijestiti roditelje i policiju.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3" action="ppaction://hlinksldjump"/>
              </a:rPr>
              <a:t>Izbjegavati susrete s tim prijateljima.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smtClean="0">
                <a:solidFill>
                  <a:schemeClr val="bg1"/>
                </a:solidFill>
                <a:latin typeface="Curlz MT" pitchFamily="82" charset="0"/>
                <a:hlinkClick r:id="rId3" action="ppaction://hlinksldjump"/>
              </a:rPr>
              <a:t>Glumiti da je bolesna i ne ići u školu dok ta osoba ne prestane s tim. </a:t>
            </a:r>
            <a:endParaRPr lang="hr-HR" dirty="0" smtClean="0">
              <a:solidFill>
                <a:schemeClr val="bg1"/>
              </a:solidFill>
              <a:latin typeface="Curlz MT" pitchFamily="82" charset="0"/>
            </a:endParaRPr>
          </a:p>
        </p:txBody>
      </p:sp>
      <p:pic>
        <p:nvPicPr>
          <p:cNvPr id="7" name="Slika 6" descr="Askf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7884" y="2285992"/>
            <a:ext cx="1250530" cy="1250530"/>
          </a:xfrm>
          <a:prstGeom prst="rect">
            <a:avLst/>
          </a:prstGeom>
        </p:spPr>
      </p:pic>
      <p:sp>
        <p:nvSpPr>
          <p:cNvPr id="8" name="Elipsa 7"/>
          <p:cNvSpPr/>
          <p:nvPr/>
        </p:nvSpPr>
        <p:spPr>
          <a:xfrm>
            <a:off x="6357950" y="2357430"/>
            <a:ext cx="214314" cy="21431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5" descr="Assembled_Scro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42852"/>
            <a:ext cx="7000924" cy="6383036"/>
          </a:xfrm>
          <a:prstGeom prst="rect">
            <a:avLst/>
          </a:prstGeom>
        </p:spPr>
      </p:pic>
      <p:pic>
        <p:nvPicPr>
          <p:cNvPr id="7" name="Slika 6" descr="feath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470985">
            <a:off x="5932626" y="4199747"/>
            <a:ext cx="642942" cy="680137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2643174" y="1714488"/>
            <a:ext cx="4000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Gabriola" pitchFamily="82" charset="0"/>
              </a:rPr>
              <a:t>Točan odgovor</a:t>
            </a:r>
          </a:p>
          <a:p>
            <a:r>
              <a:rPr lang="hr-HR" sz="2400" dirty="0" smtClean="0">
                <a:latin typeface="Gabriola" pitchFamily="82" charset="0"/>
              </a:rPr>
              <a:t>Bravo, pravilno bi postupio/</a:t>
            </a:r>
            <a:r>
              <a:rPr lang="hr-HR" sz="2400" dirty="0" err="1" smtClean="0">
                <a:latin typeface="Gabriola" pitchFamily="82" charset="0"/>
              </a:rPr>
              <a:t>la</a:t>
            </a:r>
            <a:r>
              <a:rPr lang="hr-HR" sz="2400" dirty="0" smtClean="0">
                <a:latin typeface="Gabriola" pitchFamily="82" charset="0"/>
              </a:rPr>
              <a:t> u takvoj situaciji. Takvi ljudi su opasni i ne smijete sami pokušavati riješiti slučaj, nego se obratite roditeljima ili starijim osobama da oni obavijeste policiju.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986</Words>
  <Application>Microsoft Office PowerPoint</Application>
  <PresentationFormat>On-screen Show (4:3)</PresentationFormat>
  <Paragraphs>110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Bell MT</vt:lpstr>
      <vt:lpstr>Bradley Hand ITC</vt:lpstr>
      <vt:lpstr>Calibri</vt:lpstr>
      <vt:lpstr>Curlz MT</vt:lpstr>
      <vt:lpstr>Freestyle Script</vt:lpstr>
      <vt:lpstr>Gabriola</vt:lpstr>
      <vt:lpstr>Office tema</vt:lpstr>
      <vt:lpstr>Kviz sigurnosti na internetu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KRAJ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Dominik</dc:creator>
  <cp:lastModifiedBy>Ivana Rozic</cp:lastModifiedBy>
  <cp:revision>99</cp:revision>
  <dcterms:created xsi:type="dcterms:W3CDTF">2015-02-04T16:46:08Z</dcterms:created>
  <dcterms:modified xsi:type="dcterms:W3CDTF">2015-02-08T10:15:40Z</dcterms:modified>
</cp:coreProperties>
</file>