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3" r:id="rId9"/>
    <p:sldId id="267" r:id="rId10"/>
    <p:sldId id="270" r:id="rId11"/>
    <p:sldId id="268" r:id="rId12"/>
    <p:sldId id="271" r:id="rId13"/>
    <p:sldId id="272" r:id="rId14"/>
    <p:sldId id="273" r:id="rId15"/>
    <p:sldId id="275" r:id="rId16"/>
    <p:sldId id="276" r:id="rId17"/>
    <p:sldId id="279" r:id="rId18"/>
    <p:sldId id="282" r:id="rId19"/>
    <p:sldId id="283" r:id="rId20"/>
    <p:sldId id="284" r:id="rId21"/>
    <p:sldId id="286" r:id="rId22"/>
    <p:sldId id="288" r:id="rId23"/>
    <p:sldId id="290" r:id="rId24"/>
    <p:sldId id="292" r:id="rId25"/>
    <p:sldId id="293" r:id="rId26"/>
    <p:sldId id="287" r:id="rId27"/>
    <p:sldId id="289" r:id="rId28"/>
    <p:sldId id="291" r:id="rId29"/>
    <p:sldId id="298" r:id="rId30"/>
    <p:sldId id="294" r:id="rId31"/>
    <p:sldId id="297" r:id="rId32"/>
    <p:sldId id="296" r:id="rId33"/>
    <p:sldId id="299" r:id="rId34"/>
    <p:sldId id="295" r:id="rId35"/>
    <p:sldId id="285" r:id="rId36"/>
    <p:sldId id="281" r:id="rId37"/>
    <p:sldId id="280" r:id="rId38"/>
    <p:sldId id="278" r:id="rId39"/>
    <p:sldId id="277" r:id="rId40"/>
    <p:sldId id="274" r:id="rId41"/>
    <p:sldId id="269" r:id="rId42"/>
    <p:sldId id="266" r:id="rId43"/>
    <p:sldId id="258" r:id="rId44"/>
    <p:sldId id="259" r:id="rId4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s dijagonalno zaobljenim kuto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6B18061-D635-49AA-B840-46D3FC45C996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3D32DB-A7E4-4089-89F2-31B8A07142D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18061-D635-49AA-B840-46D3FC45C996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D32DB-A7E4-4089-89F2-31B8A0714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18061-D635-49AA-B840-46D3FC45C996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D32DB-A7E4-4089-89F2-31B8A0714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18061-D635-49AA-B840-46D3FC45C996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D32DB-A7E4-4089-89F2-31B8A0714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6B18061-D635-49AA-B840-46D3FC45C996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3D32DB-A7E4-4089-89F2-31B8A07142D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18061-D635-49AA-B840-46D3FC45C996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03D32DB-A7E4-4089-89F2-31B8A07142D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18061-D635-49AA-B840-46D3FC45C996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03D32DB-A7E4-4089-89F2-31B8A0714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18061-D635-49AA-B840-46D3FC45C996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D32DB-A7E4-4089-89F2-31B8A07142D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18061-D635-49AA-B840-46D3FC45C996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D32DB-A7E4-4089-89F2-31B8A0714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6B18061-D635-49AA-B840-46D3FC45C996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3D32DB-A7E4-4089-89F2-31B8A07142D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Pritisnite ikonu za dodavanje slike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6B18061-D635-49AA-B840-46D3FC45C996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3D32DB-A7E4-4089-89F2-31B8A07142D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s dijagonalno zaobljenim kuto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6B18061-D635-49AA-B840-46D3FC45C996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03D32DB-A7E4-4089-89F2-31B8A07142D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hr-HR" dirty="0" smtClean="0"/>
              <a:t>Uredite stil naslova matrice</a:t>
            </a:r>
            <a:endParaRPr kumimoji="0" lang="en-US" dirty="0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hyperlink" Target="https://www.youtube.com/watch?v=ISl1JQtbWk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hyperlink" Target="https://www.youtube.com/watch?v=ISl1JQtbWk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slide" Target="slide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10.xml"/><Relationship Id="rId7" Type="http://schemas.openxmlformats.org/officeDocument/2006/relationships/image" Target="../media/image6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SIGURNOST NA INTERNETU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(KVIZ)</a:t>
            </a:r>
          </a:p>
          <a:p>
            <a:r>
              <a:rPr lang="hr-HR" dirty="0" smtClean="0"/>
              <a:t>(</a:t>
            </a:r>
            <a:r>
              <a:rPr lang="hr-HR" dirty="0" err="1" smtClean="0"/>
              <a:t>Mia</a:t>
            </a:r>
            <a:r>
              <a:rPr lang="hr-HR" dirty="0" smtClean="0"/>
              <a:t> Majer i Gabrijela Banić)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50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Facebook je prvi u tome al naravno ask.fm je </a:t>
            </a:r>
            <a:r>
              <a:rPr lang="hr-HR" dirty="0" smtClean="0"/>
              <a:t>odmah </a:t>
            </a:r>
            <a:r>
              <a:rPr lang="hr-HR" dirty="0" smtClean="0"/>
              <a:t>poslije </a:t>
            </a:r>
            <a:r>
              <a:rPr lang="hr-HR" dirty="0" err="1" smtClean="0"/>
              <a:t>facebooka</a:t>
            </a:r>
            <a:r>
              <a:rPr lang="hr-HR" dirty="0" smtClean="0"/>
              <a:t>. Na </a:t>
            </a:r>
            <a:r>
              <a:rPr lang="hr-HR" dirty="0" err="1" smtClean="0"/>
              <a:t>asku</a:t>
            </a:r>
            <a:r>
              <a:rPr lang="hr-HR" dirty="0" smtClean="0"/>
              <a:t> </a:t>
            </a:r>
            <a:r>
              <a:rPr lang="hr-HR" dirty="0" smtClean="0"/>
              <a:t>postavljaju </a:t>
            </a:r>
            <a:r>
              <a:rPr lang="hr-HR" dirty="0" smtClean="0"/>
              <a:t>anonimna pitanja što uglavnom vrijeđaju a nažalost zbog toga došlo je ubojstvo jedne djevojke iz Hrvatske.</a:t>
            </a:r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6156176" y="4581128"/>
            <a:ext cx="1584176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 descr="fej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365104"/>
            <a:ext cx="1526136" cy="1419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Točan odgovor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 smtClean="0"/>
              <a:t>Nažalost to je točno na </a:t>
            </a:r>
            <a:r>
              <a:rPr lang="hr-HR" sz="2000" dirty="0" err="1" smtClean="0"/>
              <a:t>facebooku</a:t>
            </a:r>
            <a:r>
              <a:rPr lang="hr-HR" sz="2000" dirty="0" smtClean="0"/>
              <a:t> ima oko 80 milijuna lažnih profila Elektroničko nasilje uključuje različite oblike napada na pojedinca: slanje ružnih, prijetećih i </a:t>
            </a:r>
            <a:r>
              <a:rPr lang="hr-HR" sz="2000" dirty="0" smtClean="0"/>
              <a:t>uvredljivih poruka</a:t>
            </a:r>
            <a:r>
              <a:rPr lang="hr-HR" sz="2000" dirty="0" smtClean="0"/>
              <a:t>, osnivanje „grupa mržnje“ na društvenim mrežama na kojima se pojedinci </a:t>
            </a:r>
            <a:r>
              <a:rPr lang="hr-HR" sz="2000" dirty="0" err="1" smtClean="0"/>
              <a:t>ismijavaju,ponižavaju</a:t>
            </a:r>
            <a:r>
              <a:rPr lang="hr-HR" sz="2000" dirty="0" smtClean="0"/>
              <a:t> </a:t>
            </a:r>
            <a:r>
              <a:rPr lang="hr-HR" sz="2000" dirty="0" smtClean="0"/>
              <a:t>i vrijeđaju.</a:t>
            </a:r>
          </a:p>
          <a:p>
            <a:r>
              <a:rPr lang="hr-HR" sz="2000" dirty="0" smtClean="0"/>
              <a:t>Ovdje možete vidjeti osobu koja je preživjela nasilje preko </a:t>
            </a:r>
            <a:r>
              <a:rPr lang="hr-HR" sz="2000" dirty="0" err="1" smtClean="0"/>
              <a:t>facebooka</a:t>
            </a:r>
            <a:r>
              <a:rPr lang="hr-HR" sz="2000" dirty="0" smtClean="0"/>
              <a:t>. </a:t>
            </a:r>
            <a:r>
              <a:rPr lang="hr-HR" sz="2000" dirty="0" smtClean="0">
                <a:hlinkClick r:id="rId2"/>
              </a:rPr>
              <a:t>https://www.youtube.com/watch?v=ISl1JQtbWkc</a:t>
            </a:r>
            <a:r>
              <a:rPr lang="hr-HR" sz="2000" dirty="0" smtClean="0"/>
              <a:t> (POZOR,video sadržava neprimjerni sadržaj)</a:t>
            </a:r>
            <a:endParaRPr lang="hr-HR" sz="2000" dirty="0"/>
          </a:p>
        </p:txBody>
      </p:sp>
      <p:sp>
        <p:nvSpPr>
          <p:cNvPr id="4" name="Akcijski gumb: Prilagođeno 3">
            <a:hlinkClick r:id="rId3" action="ppaction://hlinksldjump" highlightClick="1"/>
          </p:cNvPr>
          <p:cNvSpPr/>
          <p:nvPr/>
        </p:nvSpPr>
        <p:spPr>
          <a:xfrm>
            <a:off x="5148064" y="5229200"/>
            <a:ext cx="3384376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EVO  JEDAN PRIMJER</a:t>
            </a:r>
            <a:endParaRPr lang="hr-HR" dirty="0"/>
          </a:p>
        </p:txBody>
      </p:sp>
      <p:pic>
        <p:nvPicPr>
          <p:cNvPr id="5" name="Slika 4" descr="fejs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79345">
            <a:off x="1625954" y="4574041"/>
            <a:ext cx="2016011" cy="1875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Twitter nije stranica mržnje što je čudno jedino  što </a:t>
            </a:r>
            <a:r>
              <a:rPr lang="hr-HR" dirty="0" smtClean="0"/>
              <a:t>se tamo </a:t>
            </a:r>
            <a:r>
              <a:rPr lang="hr-HR" dirty="0" smtClean="0"/>
              <a:t>vrijeđa </a:t>
            </a:r>
            <a:r>
              <a:rPr lang="hr-HR" dirty="0" smtClean="0"/>
              <a:t> </a:t>
            </a:r>
            <a:r>
              <a:rPr lang="hr-HR" dirty="0" smtClean="0"/>
              <a:t>su poznate osobe.</a:t>
            </a:r>
            <a:endParaRPr lang="hr-HR" dirty="0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5940152" y="4365104"/>
            <a:ext cx="1440160" cy="8640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 descr="BBBBBBBBBBBBBBBBBBBBBBBBB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37086">
            <a:off x="2023408" y="3268839"/>
            <a:ext cx="2669516" cy="2669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Točan odgovor je :FACEBOOK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Nažalost to je točno na </a:t>
            </a:r>
            <a:r>
              <a:rPr lang="hr-HR" sz="2400" dirty="0" err="1" smtClean="0"/>
              <a:t>facebooku</a:t>
            </a:r>
            <a:r>
              <a:rPr lang="hr-HR" sz="2400" dirty="0" smtClean="0"/>
              <a:t> ima oko 80 milijuna lažnih profila. Elektroničko nasilje uključuje različite oblike napada na pojedinca: slanje ružnih, prijetećih i uvredljivih poruka, osnivanje „grupa mržnje“ na društvenim mrežama na kojima se pojedinci ismijavaju,</a:t>
            </a:r>
          </a:p>
          <a:p>
            <a:pPr>
              <a:buNone/>
            </a:pPr>
            <a:r>
              <a:rPr lang="hr-HR" sz="2400" dirty="0" smtClean="0"/>
              <a:t>ponižavaju i vrijeđaju.</a:t>
            </a:r>
          </a:p>
          <a:p>
            <a:pPr>
              <a:buNone/>
            </a:pPr>
            <a:r>
              <a:rPr lang="hr-HR" sz="2400" dirty="0" smtClean="0"/>
              <a:t>Ovdje možete vidjeti osobu koja je preživjela nasilje preko </a:t>
            </a:r>
            <a:r>
              <a:rPr lang="hr-HR" sz="2400" dirty="0" err="1" smtClean="0"/>
              <a:t>facebooka</a:t>
            </a:r>
            <a:r>
              <a:rPr lang="hr-HR" sz="2400" dirty="0" smtClean="0"/>
              <a:t>. </a:t>
            </a:r>
            <a:r>
              <a:rPr lang="hr-HR" sz="2400" dirty="0" smtClean="0">
                <a:hlinkClick r:id="rId2"/>
              </a:rPr>
              <a:t>https://www.youtube.com/watch?v=ISl1JQtbWkc</a:t>
            </a:r>
            <a:r>
              <a:rPr lang="hr-HR" sz="2400" dirty="0" smtClean="0"/>
              <a:t> (POZOR,video sadržava neprimjerni sadržaj)</a:t>
            </a:r>
          </a:p>
          <a:p>
            <a:endParaRPr lang="hr-HR" dirty="0"/>
          </a:p>
        </p:txBody>
      </p:sp>
      <p:sp>
        <p:nvSpPr>
          <p:cNvPr id="4" name="Akcijski gumb: Naprijed ili dalje 3">
            <a:hlinkClick r:id="rId3" action="ppaction://hlinksldjump" highlightClick="1"/>
          </p:cNvPr>
          <p:cNvSpPr/>
          <p:nvPr/>
        </p:nvSpPr>
        <p:spPr>
          <a:xfrm>
            <a:off x="2555776" y="5949280"/>
            <a:ext cx="511256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Da li uvijek znate </a:t>
            </a:r>
            <a:r>
              <a:rPr lang="hr-HR" dirty="0" smtClean="0"/>
              <a:t>s kim </a:t>
            </a:r>
            <a:r>
              <a:rPr lang="hr-HR" dirty="0" smtClean="0"/>
              <a:t>se dopisujete?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Da 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B)Ne 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 Zašto uopće je to bitno</a:t>
            </a:r>
            <a:endParaRPr lang="hr-HR" dirty="0"/>
          </a:p>
        </p:txBody>
      </p:sp>
      <p:pic>
        <p:nvPicPr>
          <p:cNvPr id="4" name="Slika 3" descr="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36086">
            <a:off x="5718375" y="2976843"/>
            <a:ext cx="2715362" cy="2799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Uvijek je bitno </a:t>
            </a:r>
            <a:r>
              <a:rPr lang="hr-HR" dirty="0" smtClean="0"/>
              <a:t>s kim </a:t>
            </a:r>
            <a:r>
              <a:rPr lang="hr-HR" dirty="0" smtClean="0"/>
              <a:t>se dopisujemo jer iza ekrana može stajat bilo tko i saznat o vama i one najmračnije tajne i iskoristit kao sprdnju.</a:t>
            </a:r>
            <a:endParaRPr lang="hr-HR" dirty="0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1043608" y="5373216"/>
            <a:ext cx="1080120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10516">
            <a:off x="4341748" y="3569900"/>
            <a:ext cx="34563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Što je ‘Socijalni inženjering ‘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A)</a:t>
            </a:r>
            <a:r>
              <a:rPr lang="hr-HR" dirty="0" err="1" smtClean="0">
                <a:hlinkClick r:id="rId2" action="ppaction://hlinksldjump"/>
              </a:rPr>
              <a:t>inžinjer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manipuliranje ljudima 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C) </a:t>
            </a:r>
            <a:r>
              <a:rPr lang="hr-HR" dirty="0" smtClean="0">
                <a:hlinkClick r:id="rId2" action="ppaction://hlinksldjump"/>
              </a:rPr>
              <a:t>Softver </a:t>
            </a:r>
            <a:r>
              <a:rPr lang="hr-HR" dirty="0" smtClean="0">
                <a:hlinkClick r:id="rId2" action="ppaction://hlinksldjump"/>
              </a:rPr>
              <a:t>za </a:t>
            </a:r>
            <a:r>
              <a:rPr lang="hr-HR" dirty="0" err="1" smtClean="0">
                <a:hlinkClick r:id="rId2" action="ppaction://hlinksldjump"/>
              </a:rPr>
              <a:t>antivirus</a:t>
            </a:r>
            <a:r>
              <a:rPr lang="hr-HR" dirty="0" smtClean="0">
                <a:hlinkClick r:id="rId2" action="ppaction://hlinksldjump"/>
              </a:rPr>
              <a:t>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31248"/>
          </a:xfrm>
        </p:spPr>
        <p:txBody>
          <a:bodyPr>
            <a:normAutofit/>
          </a:bodyPr>
          <a:lstStyle/>
          <a:p>
            <a:r>
              <a:rPr lang="hr-HR" sz="2800" dirty="0" smtClean="0"/>
              <a:t>Jeli pametno kupovati preko interneta </a:t>
            </a:r>
            <a:r>
              <a:rPr lang="hr-HR" sz="2800" dirty="0" smtClean="0"/>
              <a:t>s tim </a:t>
            </a:r>
            <a:r>
              <a:rPr lang="hr-HR" sz="2800" dirty="0" smtClean="0"/>
              <a:t>da je prodavač anoniman?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83476"/>
          </a:xfrm>
        </p:spPr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A)Nije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Da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 Bitno da kupim</a:t>
            </a:r>
            <a:endParaRPr lang="hr-HR" dirty="0"/>
          </a:p>
        </p:txBody>
      </p:sp>
      <p:pic>
        <p:nvPicPr>
          <p:cNvPr id="4" name="Slika 3" descr="CCCCCCCCCCCCCCCCCCCCCCCCCCCCCCCCC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21820">
            <a:off x="3565346" y="2349411"/>
            <a:ext cx="4474046" cy="1766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a 3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2" name="Pravokutnik 31"/>
            <p:cNvSpPr/>
            <p:nvPr/>
          </p:nvSpPr>
          <p:spPr>
            <a:xfrm>
              <a:off x="0" y="0"/>
              <a:ext cx="9144000" cy="227687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7" name="Slika 16" descr="GIRLLLLLLLLLLLLLLLLLLLLLLLLLLLLLLLLLLLLLLLLLLLLLLLLLLLLL.jpg"/>
            <p:cNvPicPr>
              <a:picLocks noChangeAspect="1"/>
            </p:cNvPicPr>
            <p:nvPr/>
          </p:nvPicPr>
          <p:blipFill>
            <a:blip r:embed="rId2" cstate="print"/>
            <a:srcRect r="8837" b="49"/>
            <a:stretch>
              <a:fillRect/>
            </a:stretch>
          </p:blipFill>
          <p:spPr>
            <a:xfrm>
              <a:off x="5759624" y="2060848"/>
              <a:ext cx="3384376" cy="4797152"/>
            </a:xfrm>
            <a:prstGeom prst="rect">
              <a:avLst/>
            </a:prstGeom>
          </p:spPr>
        </p:pic>
        <p:pic>
          <p:nvPicPr>
            <p:cNvPr id="16" name="Slika 15" descr="123456.jpg"/>
            <p:cNvPicPr>
              <a:picLocks noChangeAspect="1"/>
            </p:cNvPicPr>
            <p:nvPr/>
          </p:nvPicPr>
          <p:blipFill>
            <a:blip r:embed="rId3" cstate="print"/>
            <a:srcRect r="-884" b="8652"/>
            <a:stretch>
              <a:fillRect/>
            </a:stretch>
          </p:blipFill>
          <p:spPr>
            <a:xfrm>
              <a:off x="0" y="1947086"/>
              <a:ext cx="3419872" cy="4910914"/>
            </a:xfrm>
            <a:prstGeom prst="rect">
              <a:avLst/>
            </a:prstGeom>
          </p:spPr>
        </p:pic>
        <p:sp>
          <p:nvSpPr>
            <p:cNvPr id="33" name="Pravokutnik 32"/>
            <p:cNvSpPr/>
            <p:nvPr/>
          </p:nvSpPr>
          <p:spPr>
            <a:xfrm>
              <a:off x="3347864" y="2276872"/>
              <a:ext cx="2376264" cy="4581128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4" name="Akcijski gumb: Naprijed ili dalje 3">
            <a:hlinkClick r:id="rId4" action="ppaction://hlinksldjump" highlightClick="1"/>
          </p:cNvPr>
          <p:cNvSpPr/>
          <p:nvPr/>
        </p:nvSpPr>
        <p:spPr>
          <a:xfrm>
            <a:off x="8676456" y="0"/>
            <a:ext cx="467544" cy="476672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Pravokutnik 34"/>
          <p:cNvSpPr/>
          <p:nvPr/>
        </p:nvSpPr>
        <p:spPr>
          <a:xfrm>
            <a:off x="3923928" y="2708920"/>
            <a:ext cx="1368152" cy="7920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Pravokutnik 35"/>
          <p:cNvSpPr/>
          <p:nvPr/>
        </p:nvSpPr>
        <p:spPr>
          <a:xfrm>
            <a:off x="4788024" y="4653136"/>
            <a:ext cx="648072" cy="14401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TekstniOkvir 37"/>
          <p:cNvSpPr txBox="1"/>
          <p:nvPr/>
        </p:nvSpPr>
        <p:spPr>
          <a:xfrm>
            <a:off x="611560" y="62068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E  Ana  danas sam preko </a:t>
            </a:r>
            <a:r>
              <a:rPr lang="hr-HR" dirty="0" err="1" smtClean="0">
                <a:solidFill>
                  <a:schemeClr val="bg1"/>
                </a:solidFill>
              </a:rPr>
              <a:t>omeglea</a:t>
            </a:r>
            <a:r>
              <a:rPr lang="hr-HR" dirty="0" smtClean="0">
                <a:solidFill>
                  <a:schemeClr val="bg1"/>
                </a:solidFill>
              </a:rPr>
              <a:t> upoznala jednog dečka ^.^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9" name="TekstniOkvir 38"/>
          <p:cNvSpPr txBox="1"/>
          <p:nvPr/>
        </p:nvSpPr>
        <p:spPr>
          <a:xfrm>
            <a:off x="5436096" y="40466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Oke Marta, uopće što je  </a:t>
            </a:r>
            <a:r>
              <a:rPr lang="hr-HR" dirty="0" err="1" smtClean="0">
                <a:solidFill>
                  <a:schemeClr val="bg1"/>
                </a:solidFill>
              </a:rPr>
              <a:t>omegle</a:t>
            </a:r>
            <a:r>
              <a:rPr lang="hr-HR" dirty="0" smtClean="0">
                <a:solidFill>
                  <a:schemeClr val="bg1"/>
                </a:solidFill>
              </a:rPr>
              <a:t>? 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0" name="TekstniOkvir 39"/>
          <p:cNvSpPr txBox="1"/>
          <p:nvPr/>
        </p:nvSpPr>
        <p:spPr>
          <a:xfrm>
            <a:off x="683568" y="7647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Vidjet ćeš :D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77</a:t>
            </a:r>
            <a:endParaRPr lang="hr-HR" dirty="0"/>
          </a:p>
        </p:txBody>
      </p:sp>
      <p:pic>
        <p:nvPicPr>
          <p:cNvPr id="5" name="Rezervirano mjesto sadržaja 4" descr="Compute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Akcijski gumb: Naprijed ili dalje 3">
            <a:hlinkClick r:id="rId3" action="ppaction://hlinksldjump" highlightClick="1"/>
          </p:cNvPr>
          <p:cNvSpPr/>
          <p:nvPr/>
        </p:nvSpPr>
        <p:spPr>
          <a:xfrm>
            <a:off x="5076056" y="3501008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 descr="OMEGG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6712"/>
            <a:ext cx="4491879" cy="2161103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6300192" y="11663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Marta :To je stranica gdje razgovaraš s nepoznatima</a:t>
            </a:r>
            <a:r>
              <a:rPr lang="hr-HR" dirty="0" smtClean="0">
                <a:solidFill>
                  <a:schemeClr val="bg1"/>
                </a:solidFill>
              </a:rPr>
              <a:t>. Čitaj </a:t>
            </a:r>
            <a:r>
              <a:rPr lang="hr-HR" dirty="0" smtClean="0">
                <a:solidFill>
                  <a:schemeClr val="bg1"/>
                </a:solidFill>
              </a:rPr>
              <a:t>malo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6444208" y="134076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Ana:Jesi ti sigurna da je to pametno???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6228184" y="213285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Marta:Da  čak me je taj dečko pozvao van,što misliš što bi mogla obući?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6300192" y="2780928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Ana:Ti nikuda ne </a:t>
            </a:r>
            <a:r>
              <a:rPr lang="hr-HR" dirty="0" err="1" smtClean="0">
                <a:solidFill>
                  <a:schemeClr val="bg1"/>
                </a:solidFill>
              </a:rPr>
              <a:t>ideš,niti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ne znaš </a:t>
            </a:r>
            <a:r>
              <a:rPr lang="hr-HR" dirty="0" smtClean="0">
                <a:solidFill>
                  <a:schemeClr val="bg1"/>
                </a:solidFill>
              </a:rPr>
              <a:t>tko je to znaš i sama da iza ekrana može biti bilo tko!!!!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uild="allAtOnce"/>
      <p:bldP spid="9" grpId="0"/>
      <p:bldP spid="9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1.Što ćete učiniti ako vam nepoznata osoba pošalje uvrjedljivu poruku? 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A)Odgovoriti istim tonom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B)Ignorirati</a:t>
            </a:r>
            <a:endParaRPr lang="hr-HR" dirty="0" smtClean="0"/>
          </a:p>
          <a:p>
            <a:r>
              <a:rPr lang="hr-HR" dirty="0" smtClean="0">
                <a:hlinkClick r:id="rId4" action="ppaction://hlinksldjump"/>
              </a:rPr>
              <a:t>C)Reći roditeljima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3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mislite koja ima pravo?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A)Marta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B)Ana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C)Nijedna </a:t>
            </a:r>
            <a:endParaRPr lang="hr-HR" dirty="0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1043608" y="5085184"/>
            <a:ext cx="122413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 descr="bbbbbbbbbooooooooooooooooooooooooooy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636912"/>
            <a:ext cx="3251423" cy="3798391"/>
          </a:xfrm>
        </p:spPr>
      </p:pic>
      <p:sp>
        <p:nvSpPr>
          <p:cNvPr id="6" name="Pravokutni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Akcijski gumb: Naprijed ili dalje 3">
            <a:hlinkClick r:id="rId4" action="ppaction://hlinksldjump" highlightClick="1"/>
          </p:cNvPr>
          <p:cNvSpPr/>
          <p:nvPr/>
        </p:nvSpPr>
        <p:spPr>
          <a:xfrm>
            <a:off x="179512" y="5949280"/>
            <a:ext cx="122413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 descr="bbbbbbbbboooooooooooooooooooooooooo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2497" y="1772816"/>
            <a:ext cx="3971503" cy="4639606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395536" y="33265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Marko je na </a:t>
            </a:r>
            <a:r>
              <a:rPr lang="hr-HR" dirty="0" err="1" smtClean="0">
                <a:solidFill>
                  <a:schemeClr val="bg1"/>
                </a:solidFill>
              </a:rPr>
              <a:t>facebooku</a:t>
            </a:r>
            <a:r>
              <a:rPr lang="hr-HR" dirty="0" smtClean="0">
                <a:solidFill>
                  <a:schemeClr val="bg1"/>
                </a:solidFill>
              </a:rPr>
              <a:t> potvrdio zahtjev  za prijateljstvo </a:t>
            </a:r>
            <a:r>
              <a:rPr lang="hr-HR" dirty="0" err="1" smtClean="0">
                <a:solidFill>
                  <a:schemeClr val="bg1"/>
                </a:solidFill>
              </a:rPr>
              <a:t>Nancy</a:t>
            </a:r>
            <a:r>
              <a:rPr lang="hr-HR" dirty="0" smtClean="0">
                <a:solidFill>
                  <a:schemeClr val="bg1"/>
                </a:solidFill>
              </a:rPr>
              <a:t> Williams .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9" name="Slika 8" descr="moj bož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3212976"/>
            <a:ext cx="4229100" cy="165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Što bi ste vi napravili da ste na Markovom mjestu?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A)I dalje dopisivao/la  </a:t>
            </a:r>
            <a:r>
              <a:rPr lang="hr-HR" dirty="0" smtClean="0">
                <a:hlinkClick r:id="rId2" action="ppaction://hlinksldjump"/>
              </a:rPr>
              <a:t>s njom  </a:t>
            </a:r>
            <a:endParaRPr lang="hr-HR" dirty="0" smtClean="0">
              <a:hlinkClick r:id="rId2" action="ppaction://hlinksldjump"/>
            </a:endParaRPr>
          </a:p>
          <a:p>
            <a:r>
              <a:rPr lang="hr-HR" dirty="0" smtClean="0">
                <a:hlinkClick r:id="rId2" action="ppaction://hlinksldjump"/>
              </a:rPr>
              <a:t>B)Samo bi rekla da moram ići i više se ne javljat.</a:t>
            </a:r>
          </a:p>
          <a:p>
            <a:r>
              <a:rPr lang="hr-HR" dirty="0" smtClean="0">
                <a:hlinkClick r:id="rId2" action="ppaction://hlinksldjump"/>
              </a:rPr>
              <a:t>C)Pitao/</a:t>
            </a:r>
            <a:r>
              <a:rPr lang="hr-HR" dirty="0" err="1" smtClean="0">
                <a:hlinkClick r:id="rId2" action="ppaction://hlinksldjump"/>
              </a:rPr>
              <a:t>la</a:t>
            </a:r>
            <a:r>
              <a:rPr lang="hr-HR" dirty="0" smtClean="0">
                <a:hlinkClick r:id="rId2" action="ppaction://hlinksldjump"/>
              </a:rPr>
              <a:t>  zašto ‘nije bitno’</a:t>
            </a:r>
            <a:endParaRPr lang="hr-HR" dirty="0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539552" y="5373216"/>
            <a:ext cx="93610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 </a:t>
            </a:r>
            <a:r>
              <a:rPr lang="hr-HR" dirty="0" err="1" smtClean="0"/>
              <a:t>wi</a:t>
            </a:r>
            <a:r>
              <a:rPr lang="hr-HR" dirty="0" smtClean="0"/>
              <a:t>-</a:t>
            </a:r>
            <a:r>
              <a:rPr lang="hr-HR" dirty="0" err="1" smtClean="0"/>
              <a:t>fi</a:t>
            </a:r>
            <a:r>
              <a:rPr lang="hr-HR" dirty="0" smtClean="0"/>
              <a:t> mrežu ne moramo imat lozinku ili?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Moramo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B)Ne moramo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</a:t>
            </a:r>
            <a:r>
              <a:rPr lang="hr-HR" dirty="0" err="1" smtClean="0">
                <a:hlinkClick r:id="rId3" action="ppaction://hlinksldjump"/>
              </a:rPr>
              <a:t>Ph</a:t>
            </a:r>
            <a:r>
              <a:rPr lang="hr-HR" dirty="0" smtClean="0">
                <a:hlinkClick r:id="rId3" action="ppaction://hlinksldjump"/>
              </a:rPr>
              <a:t>,što će mi</a:t>
            </a:r>
            <a:endParaRPr lang="hr-HR" dirty="0"/>
          </a:p>
        </p:txBody>
      </p:sp>
      <p:pic>
        <p:nvPicPr>
          <p:cNvPr id="4" name="Slika 3" descr="fffffffffffffffffffffffffffffffffffffffffffffffffffffffffff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4005064"/>
            <a:ext cx="2232248" cy="1759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wwwwwwwwwwwwwwwwwwwwwwwwwwwwwwwwwwwwwww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628800"/>
            <a:ext cx="3744416" cy="2402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Krivo mislite</a:t>
            </a:r>
            <a:endParaRPr lang="hr-HR" dirty="0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683568" y="4725144"/>
            <a:ext cx="1368152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 descr="HAH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916832"/>
            <a:ext cx="3835400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Točan odgovor je da moramo imat lozinku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Wi-fi</a:t>
            </a:r>
            <a:r>
              <a:rPr lang="hr-HR" dirty="0" smtClean="0"/>
              <a:t> lozinku moramo imati da nam </a:t>
            </a:r>
            <a:r>
              <a:rPr lang="hr-HR" dirty="0" smtClean="0"/>
              <a:t>ne bi </a:t>
            </a:r>
            <a:r>
              <a:rPr lang="hr-HR" dirty="0" smtClean="0"/>
              <a:t>netko neovlašteno odlazio na naš račun.</a:t>
            </a:r>
            <a:endParaRPr lang="hr-HR" dirty="0"/>
          </a:p>
        </p:txBody>
      </p:sp>
      <p:sp>
        <p:nvSpPr>
          <p:cNvPr id="7" name="Akcijski gumb: Naprijed ili dalje 6">
            <a:hlinkClick r:id="rId2" action="ppaction://hlinksldjump" highlightClick="1"/>
          </p:cNvPr>
          <p:cNvSpPr/>
          <p:nvPr/>
        </p:nvSpPr>
        <p:spPr>
          <a:xfrm>
            <a:off x="7020272" y="5301208"/>
            <a:ext cx="1440160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 descr="Computer_Internet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10991">
            <a:off x="1549368" y="3325496"/>
            <a:ext cx="2864729" cy="2688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potvrde,ona mu se javila te pitala mnogo pitanja o njemu i njegovoj obitelji. Kad ju je Marko pito kako zna Hrvatski dobro a iz Amerike je kako se je i predstavila . Ona mu je napisala :Nije bitno.</a:t>
            </a:r>
            <a:endParaRPr lang="hr-HR" dirty="0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7452320" y="5805264"/>
            <a:ext cx="936104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Najbolje je pitat pod c) a ako ne odgovori slobodno možemo je  maknut s </a:t>
            </a:r>
            <a:r>
              <a:rPr lang="hr-HR" smtClean="0"/>
              <a:t>liste prijatelja a </a:t>
            </a:r>
            <a:r>
              <a:rPr lang="hr-HR" dirty="0" smtClean="0"/>
              <a:t>ako bude neprestano slala poruke blokirat ili prijavit </a:t>
            </a:r>
            <a:r>
              <a:rPr lang="hr-HR" dirty="0" err="1" smtClean="0"/>
              <a:t>facebooku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971600" y="4797152"/>
            <a:ext cx="158417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Točan odgovor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Wi-fi</a:t>
            </a:r>
            <a:r>
              <a:rPr lang="hr-HR" dirty="0" smtClean="0"/>
              <a:t> lozinku moramo imati da nam </a:t>
            </a:r>
            <a:r>
              <a:rPr lang="hr-HR" dirty="0" smtClean="0"/>
              <a:t>ne bi </a:t>
            </a:r>
            <a:r>
              <a:rPr lang="hr-HR" dirty="0" smtClean="0"/>
              <a:t>netko neovlašteno odlazio na naš račun. </a:t>
            </a:r>
          </a:p>
          <a:p>
            <a:endParaRPr lang="hr-HR" dirty="0" smtClean="0"/>
          </a:p>
          <a:p>
            <a:r>
              <a:rPr lang="hr-HR" dirty="0" smtClean="0"/>
              <a:t>Kako se treba ponašati na internetu  možete pročitati</a:t>
            </a:r>
            <a:endParaRPr lang="hr-HR" dirty="0"/>
          </a:p>
        </p:txBody>
      </p:sp>
      <p:sp>
        <p:nvSpPr>
          <p:cNvPr id="5" name="Akcijski gumb: Prilagođeno 4">
            <a:hlinkClick r:id="rId2" action="ppaction://hlinksldjump" highlightClick="1"/>
          </p:cNvPr>
          <p:cNvSpPr/>
          <p:nvPr/>
        </p:nvSpPr>
        <p:spPr>
          <a:xfrm>
            <a:off x="3995936" y="4869160"/>
            <a:ext cx="3096344" cy="100811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Ovdje </a:t>
            </a:r>
            <a:endParaRPr lang="hr-HR" dirty="0"/>
          </a:p>
        </p:txBody>
      </p:sp>
      <p:cxnSp>
        <p:nvCxnSpPr>
          <p:cNvPr id="7" name="Ravni poveznik sa strelicom 6"/>
          <p:cNvCxnSpPr/>
          <p:nvPr/>
        </p:nvCxnSpPr>
        <p:spPr>
          <a:xfrm>
            <a:off x="3923928" y="4077072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Bonton interneta</a:t>
            </a:r>
            <a:endParaRPr lang="hr-HR" dirty="0"/>
          </a:p>
        </p:txBody>
      </p:sp>
      <p:pic>
        <p:nvPicPr>
          <p:cNvPr id="4" name="Rezervirano mjesto sadržaja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46238"/>
            <a:ext cx="6552728" cy="4525962"/>
          </a:xfrm>
        </p:spPr>
      </p:pic>
      <p:sp>
        <p:nvSpPr>
          <p:cNvPr id="5" name="Akcijski gumb: Naprijed ili dalje 4">
            <a:hlinkClick r:id="rId3" action="ppaction://hlinksldjump" highlightClick="1"/>
          </p:cNvPr>
          <p:cNvSpPr/>
          <p:nvPr/>
        </p:nvSpPr>
        <p:spPr>
          <a:xfrm>
            <a:off x="7956376" y="4005064"/>
            <a:ext cx="864096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Za poruku trebate reći ili prijatelju ili roditeljima jer ako je stvarno uvredljiva a vi ništa ne govorite nećete imat samopouzdanje a ako kažete nekom on ili ona će znat da  vjerujete u njega/nju.</a:t>
            </a:r>
            <a:endParaRPr lang="hr-HR" dirty="0"/>
          </a:p>
        </p:txBody>
      </p:sp>
      <p:sp>
        <p:nvSpPr>
          <p:cNvPr id="5" name="Akcijski gumb: Naprijed ili dalje 4">
            <a:hlinkClick r:id="rId2" action="ppaction://hlinksldjump" highlightClick="1"/>
          </p:cNvPr>
          <p:cNvSpPr/>
          <p:nvPr/>
        </p:nvSpPr>
        <p:spPr>
          <a:xfrm>
            <a:off x="6084168" y="4725144"/>
            <a:ext cx="1728192" cy="12241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92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Kako bi ste reagirali kad bi vam se na ekranu pojavio trojanski konj?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149079"/>
            <a:ext cx="8229600" cy="2023437"/>
          </a:xfrm>
        </p:spPr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A)Samo pritisnut ‘X’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Otići na Internet da vidim što je to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C)Pozvati nekoga tko poznaje računala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72517"/>
          </a:xfrm>
        </p:spPr>
        <p:txBody>
          <a:bodyPr/>
          <a:lstStyle/>
          <a:p>
            <a:r>
              <a:rPr lang="hr-HR" dirty="0" smtClean="0"/>
              <a:t>Sada znate nešto o internetu,virusima,nasilju na stranicama i nadam se da znate sada  sve što spada u ‘Sigurnost interneta’</a:t>
            </a:r>
            <a:endParaRPr lang="hr-HR" dirty="0"/>
          </a:p>
        </p:txBody>
      </p:sp>
      <p:pic>
        <p:nvPicPr>
          <p:cNvPr id="4" name="Slika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348880"/>
            <a:ext cx="4400521" cy="4286009"/>
          </a:xfrm>
          <a:prstGeom prst="rect">
            <a:avLst/>
          </a:prstGeom>
        </p:spPr>
      </p:pic>
      <p:sp>
        <p:nvSpPr>
          <p:cNvPr id="5" name="Akcijski gumb: Polazni 4">
            <a:hlinkClick r:id="" action="ppaction://hlinkshowjump?jump=firstslide" highlightClick="1"/>
          </p:cNvPr>
          <p:cNvSpPr/>
          <p:nvPr/>
        </p:nvSpPr>
        <p:spPr>
          <a:xfrm>
            <a:off x="7092280" y="4869160"/>
            <a:ext cx="1440160" cy="12241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Točan odgovor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Dobro je pozvati osobu koja se razumije u računala ali je također dobro otići na Internet da vidimo što je to pa tek onda pozvati </a:t>
            </a:r>
            <a:r>
              <a:rPr lang="hr-HR" sz="2400" dirty="0" smtClean="0">
                <a:sym typeface="Wingdings" pitchFamily="2" charset="2"/>
              </a:rPr>
              <a:t> </a:t>
            </a:r>
          </a:p>
          <a:p>
            <a:r>
              <a:rPr lang="hr-HR" sz="2400" dirty="0" smtClean="0">
                <a:sym typeface="Wingdings" pitchFamily="2" charset="2"/>
              </a:rPr>
              <a:t>Ako vam se to ikad dogodi ovdje su par primjera </a:t>
            </a:r>
            <a:r>
              <a:rPr lang="hr-HR" sz="2400" dirty="0" err="1" smtClean="0">
                <a:sym typeface="Wingdings" pitchFamily="2" charset="2"/>
              </a:rPr>
              <a:t>antivirusa</a:t>
            </a:r>
            <a:r>
              <a:rPr lang="hr-HR" sz="2400" dirty="0" smtClean="0">
                <a:sym typeface="Wingdings" pitchFamily="2" charset="2"/>
              </a:rPr>
              <a:t>. </a:t>
            </a:r>
            <a:endParaRPr lang="hr-HR" sz="2400" dirty="0"/>
          </a:p>
        </p:txBody>
      </p:sp>
      <p:sp>
        <p:nvSpPr>
          <p:cNvPr id="5" name="Akcijski gumb: Pomoć 4">
            <a:hlinkClick r:id="rId2" action="ppaction://hlinksldjump" highlightClick="1"/>
          </p:cNvPr>
          <p:cNvSpPr/>
          <p:nvPr/>
        </p:nvSpPr>
        <p:spPr>
          <a:xfrm>
            <a:off x="4932040" y="4581128"/>
            <a:ext cx="1800200" cy="115212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861048"/>
            <a:ext cx="3193842" cy="1996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Antivirusi</a:t>
            </a:r>
            <a:r>
              <a:rPr lang="hr-HR" dirty="0" smtClean="0"/>
              <a:t> najpoznatiji i najbolji :</a:t>
            </a:r>
            <a:endParaRPr lang="hr-HR" dirty="0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7092280" y="5445224"/>
            <a:ext cx="1656184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err="1" smtClean="0"/>
              <a:t>Avast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err="1" smtClean="0"/>
              <a:t>Avg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err="1" smtClean="0"/>
              <a:t>Avira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err="1" smtClean="0"/>
              <a:t>McAfee</a:t>
            </a:r>
            <a:endParaRPr lang="hr-HR" dirty="0"/>
          </a:p>
        </p:txBody>
      </p:sp>
      <p:pic>
        <p:nvPicPr>
          <p:cNvPr id="7" name="Slika 6" descr="AVASTAN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412776"/>
            <a:ext cx="1368152" cy="111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AVGAN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2636912"/>
            <a:ext cx="1728192" cy="666180"/>
          </a:xfrm>
          <a:prstGeom prst="rect">
            <a:avLst/>
          </a:prstGeom>
        </p:spPr>
      </p:pic>
      <p:pic>
        <p:nvPicPr>
          <p:cNvPr id="9" name="Slika 8" descr="AVIRAANT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3429000"/>
            <a:ext cx="1035770" cy="1035770"/>
          </a:xfrm>
          <a:prstGeom prst="rect">
            <a:avLst/>
          </a:prstGeom>
        </p:spPr>
      </p:pic>
      <p:pic>
        <p:nvPicPr>
          <p:cNvPr id="10" name="Slika 9" descr="MCANT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4653136"/>
            <a:ext cx="1152128" cy="770879"/>
          </a:xfrm>
          <a:prstGeom prst="rect">
            <a:avLst/>
          </a:prstGeom>
        </p:spPr>
      </p:pic>
      <p:grpSp>
        <p:nvGrpSpPr>
          <p:cNvPr id="19" name="Grupa 18"/>
          <p:cNvGrpSpPr/>
          <p:nvPr/>
        </p:nvGrpSpPr>
        <p:grpSpPr>
          <a:xfrm>
            <a:off x="4427984" y="1844824"/>
            <a:ext cx="4104456" cy="3456384"/>
            <a:chOff x="4355976" y="1628800"/>
            <a:chExt cx="4104456" cy="3456384"/>
          </a:xfrm>
        </p:grpSpPr>
        <p:pic>
          <p:nvPicPr>
            <p:cNvPr id="11" name="Slika 10" descr="VIRU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649260">
              <a:off x="4922321" y="1907112"/>
              <a:ext cx="2980847" cy="29808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8" name="Grupa 17"/>
            <p:cNvGrpSpPr/>
            <p:nvPr/>
          </p:nvGrpSpPr>
          <p:grpSpPr>
            <a:xfrm>
              <a:off x="4355976" y="1628800"/>
              <a:ext cx="4104456" cy="3456384"/>
              <a:chOff x="4355976" y="1628800"/>
              <a:chExt cx="4104456" cy="3456384"/>
            </a:xfrm>
          </p:grpSpPr>
          <p:cxnSp>
            <p:nvCxnSpPr>
              <p:cNvPr id="13" name="Ravni poveznik 12"/>
              <p:cNvCxnSpPr/>
              <p:nvPr/>
            </p:nvCxnSpPr>
            <p:spPr>
              <a:xfrm>
                <a:off x="4355976" y="1700808"/>
                <a:ext cx="4104456" cy="324036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Ravni poveznik 13"/>
              <p:cNvCxnSpPr/>
              <p:nvPr/>
            </p:nvCxnSpPr>
            <p:spPr>
              <a:xfrm flipV="1">
                <a:off x="4932040" y="1628800"/>
                <a:ext cx="2592288" cy="34563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Onda bi za  nekoliko dana poslije toga vaše računalo pokvarilo zbog vaše nezaintesiranosti jer bi došao virus. 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7415808" y="5849888"/>
            <a:ext cx="1728192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5" name="Slika 4" descr="trojans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51668">
            <a:off x="2483768" y="3717032"/>
            <a:ext cx="2304256" cy="2390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83877"/>
          </a:xfrm>
        </p:spPr>
        <p:txBody>
          <a:bodyPr/>
          <a:lstStyle/>
          <a:p>
            <a:r>
              <a:rPr lang="hr-HR" sz="2400" dirty="0" smtClean="0"/>
              <a:t>Ipak Ana ima pravo jer kao što je rekla ne znamo s kim se dopisujemo i bilo tko može bit iza ekrana</a:t>
            </a:r>
            <a:r>
              <a:rPr lang="hr-HR" dirty="0" smtClean="0"/>
              <a:t>.   </a:t>
            </a:r>
          </a:p>
          <a:p>
            <a:endParaRPr lang="hr-HR" dirty="0" smtClean="0"/>
          </a:p>
          <a:p>
            <a:r>
              <a:rPr lang="hr-HR" dirty="0" smtClean="0"/>
              <a:t>  Također 11.2.2015.  je dan sigurnijeg interneta                                         </a:t>
            </a:r>
            <a:endParaRPr lang="hr-HR" dirty="0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7884368" y="6065912"/>
            <a:ext cx="1259632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Ravni poveznik sa strelicom 6"/>
          <p:cNvCxnSpPr/>
          <p:nvPr/>
        </p:nvCxnSpPr>
        <p:spPr>
          <a:xfrm>
            <a:off x="1979712" y="2060848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Slika 5" descr="notebook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068960"/>
            <a:ext cx="5256584" cy="342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Ako je vama dobro od anonimna prodavača </a:t>
            </a:r>
            <a:r>
              <a:rPr lang="hr-HR" dirty="0" err="1" smtClean="0"/>
              <a:t>npr</a:t>
            </a:r>
            <a:r>
              <a:rPr lang="hr-HR" dirty="0" smtClean="0"/>
              <a:t>.  Kupiti ‘mobitel’  i umjesto toga dobiti ciglu vaša stvar ali mislite malo ;)</a:t>
            </a:r>
            <a:endParaRPr lang="hr-HR" dirty="0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5580112" y="5157192"/>
            <a:ext cx="1872208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 descr="MMMMMMMMMMMMMMMMMMMMMMM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717032"/>
            <a:ext cx="2664296" cy="2125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Naravno da nije pametno kupovati no ima i onih koji imaju i ime i prezime a od paketa dobijete kutiju s ciglom </a:t>
            </a:r>
            <a:r>
              <a:rPr lang="hr-HR" dirty="0" smtClean="0">
                <a:sym typeface="Wingdings" pitchFamily="2" charset="2"/>
              </a:rPr>
              <a:t> Najpoznatiji su :</a:t>
            </a:r>
            <a:endParaRPr lang="hr-HR" dirty="0"/>
          </a:p>
        </p:txBody>
      </p:sp>
      <p:pic>
        <p:nvPicPr>
          <p:cNvPr id="4" name="Slika 3" descr="AEB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41781">
            <a:off x="179512" y="3861048"/>
            <a:ext cx="4860032" cy="2021773"/>
          </a:xfrm>
          <a:prstGeom prst="rect">
            <a:avLst/>
          </a:prstGeom>
        </p:spPr>
      </p:pic>
      <p:pic>
        <p:nvPicPr>
          <p:cNvPr id="5" name="Slika 4" descr="anjusk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15472">
            <a:off x="5877610" y="3576640"/>
            <a:ext cx="2769096" cy="692274"/>
          </a:xfrm>
          <a:prstGeom prst="rect">
            <a:avLst/>
          </a:prstGeom>
        </p:spPr>
      </p:pic>
      <p:sp>
        <p:nvSpPr>
          <p:cNvPr id="6" name="Akcijski gumb: Naprijed ili dalje 5">
            <a:hlinkClick r:id="rId4" action="ppaction://hlinksldjump" highlightClick="1"/>
          </p:cNvPr>
          <p:cNvSpPr/>
          <p:nvPr/>
        </p:nvSpPr>
        <p:spPr>
          <a:xfrm>
            <a:off x="6444208" y="5949280"/>
            <a:ext cx="151216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Socijalni inženjering je manipuliranje ljudima u </a:t>
            </a:r>
            <a:r>
              <a:rPr lang="hr-HR" dirty="0" smtClean="0"/>
              <a:t>svrhu otkrivanja </a:t>
            </a:r>
            <a:r>
              <a:rPr lang="hr-HR" dirty="0" smtClean="0"/>
              <a:t>povjerljivih informacija ili pristupa </a:t>
            </a:r>
            <a:r>
              <a:rPr lang="hr-HR" dirty="0" smtClean="0"/>
              <a:t>resursima do </a:t>
            </a:r>
            <a:r>
              <a:rPr lang="hr-HR" dirty="0" smtClean="0"/>
              <a:t>kojih manipulator sam ne može doći. </a:t>
            </a:r>
            <a:endParaRPr lang="hr-HR" dirty="0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5004048" y="4725144"/>
            <a:ext cx="3744416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Točan odgovor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Socijalni inženjering je manipuliranje ljudima u </a:t>
            </a:r>
            <a:r>
              <a:rPr lang="hr-HR" dirty="0" smtClean="0"/>
              <a:t>svrhu otkrivanja </a:t>
            </a:r>
            <a:r>
              <a:rPr lang="hr-HR" dirty="0" smtClean="0"/>
              <a:t>povjerljivih informacija ili pristupa </a:t>
            </a:r>
            <a:r>
              <a:rPr lang="hr-HR" dirty="0" smtClean="0"/>
              <a:t>resursima do </a:t>
            </a:r>
            <a:r>
              <a:rPr lang="hr-HR" dirty="0" smtClean="0"/>
              <a:t>kojih manipulator sam ne može doći. </a:t>
            </a:r>
            <a:endParaRPr lang="hr-HR" dirty="0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4932040" y="4797152"/>
            <a:ext cx="1368152" cy="8640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Točan odgovor je :REĆI RODITELJIMA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Najbolje je reći roditeljima za to što vam neko šalje uvrjedljive poruke jer će oni najbolje znati riješiti problem i znat će da im vjerujete.</a:t>
            </a:r>
          </a:p>
          <a:p>
            <a:endParaRPr lang="hr-HR" dirty="0"/>
          </a:p>
        </p:txBody>
      </p:sp>
      <p:pic>
        <p:nvPicPr>
          <p:cNvPr id="4" name="Slika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51059">
            <a:off x="3361645" y="3556419"/>
            <a:ext cx="2574488" cy="2402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Akcijski gumb: Naprijed ili dalje 4">
            <a:hlinkClick r:id="rId3" action="ppaction://hlinksldjump" highlightClick="1"/>
          </p:cNvPr>
          <p:cNvSpPr/>
          <p:nvPr/>
        </p:nvSpPr>
        <p:spPr>
          <a:xfrm>
            <a:off x="7236296" y="4941168"/>
            <a:ext cx="1224136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Točno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Pametno je znat </a:t>
            </a:r>
            <a:r>
              <a:rPr lang="hr-HR" dirty="0" smtClean="0"/>
              <a:t>s kim </a:t>
            </a:r>
            <a:r>
              <a:rPr lang="hr-HR" dirty="0" smtClean="0"/>
              <a:t>se dopisujete jer iza ekrana može biti bilo tko. </a:t>
            </a:r>
            <a:endParaRPr lang="hr-HR" dirty="0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1403648" y="4293096"/>
            <a:ext cx="1440160" cy="11521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708920"/>
            <a:ext cx="3810000" cy="249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hr-HR" sz="1800" dirty="0" smtClean="0"/>
              <a:t>Joyce je po društvenoj mreži širila je tračeve o svojoj  bliskoj prijateljici, 16-godišnje </a:t>
            </a:r>
            <a:r>
              <a:rPr lang="hr-HR" sz="1800" dirty="0" err="1" smtClean="0"/>
              <a:t>Polly</a:t>
            </a:r>
            <a:r>
              <a:rPr lang="hr-HR" sz="1800" dirty="0" smtClean="0"/>
              <a:t>. Ona je toliko </a:t>
            </a:r>
            <a:r>
              <a:rPr lang="hr-HR" sz="1800" dirty="0" err="1" smtClean="0"/>
              <a:t>pobijesnila</a:t>
            </a:r>
            <a:r>
              <a:rPr lang="hr-HR" sz="1800" dirty="0" smtClean="0"/>
              <a:t> </a:t>
            </a:r>
            <a:r>
              <a:rPr lang="hr-HR" sz="1800" dirty="0" smtClean="0"/>
              <a:t>kada je vidjela što njezina prijateljica radi, da je zajedno sa svojim dečkom, odlučila da Joyce mora platiti.</a:t>
            </a:r>
          </a:p>
          <a:p>
            <a:pPr fontAlgn="base"/>
            <a:r>
              <a:rPr lang="hr-HR" sz="1800" dirty="0" smtClean="0"/>
              <a:t>Unajmili su 15-godišnjeg </a:t>
            </a:r>
            <a:r>
              <a:rPr lang="hr-HR" sz="1800" dirty="0" err="1" smtClean="0"/>
              <a:t>Jinhua</a:t>
            </a:r>
            <a:r>
              <a:rPr lang="hr-HR" sz="1800" dirty="0" smtClean="0"/>
              <a:t> da je ubije. Ponudili su mu oko 100 eura i obećali da će mu uvijek plaćati piće kada ga sretnu vani.</a:t>
            </a:r>
          </a:p>
          <a:p>
            <a:pPr fontAlgn="base"/>
            <a:r>
              <a:rPr lang="pl-PL" sz="1800" dirty="0" smtClean="0"/>
              <a:t>Djevojka je izbodena do smrti u svojem domu..</a:t>
            </a:r>
            <a:endParaRPr lang="hr-HR" sz="1800" dirty="0" smtClean="0"/>
          </a:p>
          <a:p>
            <a:endParaRPr lang="hr-HR" dirty="0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539552" y="4221088"/>
            <a:ext cx="936104" cy="20882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717032"/>
            <a:ext cx="2965127" cy="2930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Točan odgovor je :</a:t>
            </a:r>
            <a:r>
              <a:rPr lang="hr-HR" dirty="0" smtClean="0"/>
              <a:t>Kontakt-informacije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Nikad </a:t>
            </a:r>
            <a:r>
              <a:rPr lang="hr-HR" dirty="0" smtClean="0"/>
              <a:t>ne znate </a:t>
            </a:r>
            <a:r>
              <a:rPr lang="hr-HR" dirty="0" smtClean="0"/>
              <a:t>kakvih ljudi ima na internetu. Zato nije poželjno stavljat sve te </a:t>
            </a:r>
            <a:r>
              <a:rPr lang="hr-HR" dirty="0" smtClean="0"/>
              <a:t>informacije </a:t>
            </a:r>
            <a:r>
              <a:rPr lang="hr-HR" dirty="0" smtClean="0"/>
              <a:t>nekad dođe zbog toga otmica i </a:t>
            </a:r>
            <a:r>
              <a:rPr lang="hr-HR" dirty="0" err="1" smtClean="0"/>
              <a:t>uhod</a:t>
            </a:r>
            <a:r>
              <a:rPr lang="hr-HR" dirty="0" smtClean="0"/>
              <a:t>. </a:t>
            </a:r>
          </a:p>
          <a:p>
            <a:endParaRPr lang="hr-HR" dirty="0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7524328" y="5589240"/>
            <a:ext cx="1080120" cy="8640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 descr="IIIIIIIIIIIIIIIIIIIIIIIIIIIIIIIIIIII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73016"/>
            <a:ext cx="2438400" cy="2438400"/>
          </a:xfrm>
          <a:prstGeom prst="rect">
            <a:avLst/>
          </a:prstGeom>
        </p:spPr>
      </p:pic>
      <p:pic>
        <p:nvPicPr>
          <p:cNvPr id="6" name="Slika 5" descr="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95915">
            <a:off x="4427984" y="3645024"/>
            <a:ext cx="2088232" cy="1865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Točan odgovor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Najbolje je reći roditeljima za to što vam neko šalje uvrjedljive poruke jer će oni najbolje znati riješiti problem.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9533">
            <a:off x="3761394" y="3638749"/>
            <a:ext cx="2855176" cy="2664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Akcijski gumb: Naprijed ili dalje 4">
            <a:hlinkClick r:id="rId3" action="ppaction://hlinksldjump" highlightClick="1"/>
          </p:cNvPr>
          <p:cNvSpPr/>
          <p:nvPr/>
        </p:nvSpPr>
        <p:spPr>
          <a:xfrm>
            <a:off x="755576" y="4149080"/>
            <a:ext cx="1728192" cy="14401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28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Prvo što ne smijete je vratiti poruku jer ne znate o kome se radi i što je sve spreman učiniti!</a:t>
            </a:r>
            <a:endParaRPr lang="hr-HR" dirty="0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6444208" y="4509120"/>
            <a:ext cx="1584176" cy="14401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 descr="NNNNNNNNNNNNNNNNNNNNNNNNNNNNNNNNN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29703">
            <a:off x="1475656" y="3545632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Što </a:t>
            </a:r>
            <a:r>
              <a:rPr lang="hr-HR" dirty="0" smtClean="0"/>
              <a:t>mislite, što </a:t>
            </a:r>
            <a:r>
              <a:rPr lang="hr-HR" dirty="0" smtClean="0"/>
              <a:t>je rizično stavljat na Internet od vaših podataka?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Ime i prezime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Ime mačka</a:t>
            </a:r>
            <a:endParaRPr lang="hr-HR" dirty="0" smtClean="0"/>
          </a:p>
          <a:p>
            <a:r>
              <a:rPr lang="hr-HR" dirty="0" smtClean="0">
                <a:hlinkClick r:id="rId4" action="ppaction://hlinksldjump"/>
              </a:rPr>
              <a:t>C)kontakt-informacije </a:t>
            </a:r>
            <a:r>
              <a:rPr lang="hr-HR" dirty="0" smtClean="0">
                <a:hlinkClick r:id="rId4" action="ppaction://hlinksldjump"/>
              </a:rPr>
              <a:t>(broj </a:t>
            </a:r>
            <a:r>
              <a:rPr lang="hr-HR" dirty="0" smtClean="0">
                <a:hlinkClick r:id="rId4" action="ppaction://hlinksldjump"/>
              </a:rPr>
              <a:t>tel., adresa</a:t>
            </a:r>
            <a:r>
              <a:rPr lang="hr-HR" dirty="0" smtClean="0">
                <a:hlinkClick r:id="rId4" action="ppaction://hlinksldjump"/>
              </a:rPr>
              <a:t>..)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Ime i prezime je važno kad radite neki račun da druge osobe koje poznaju vas nađu. Nažalost na </a:t>
            </a:r>
            <a:r>
              <a:rPr lang="hr-HR" dirty="0" smtClean="0"/>
              <a:t>chat -ovima </a:t>
            </a:r>
            <a:r>
              <a:rPr lang="hr-HR" dirty="0" smtClean="0"/>
              <a:t>ili mnogim računima pojedini stavljaju </a:t>
            </a:r>
            <a:r>
              <a:rPr lang="hr-HR" dirty="0" smtClean="0"/>
              <a:t>ružna </a:t>
            </a:r>
            <a:r>
              <a:rPr lang="hr-HR" dirty="0" smtClean="0"/>
              <a:t>i </a:t>
            </a:r>
            <a:r>
              <a:rPr lang="hr-HR" dirty="0" smtClean="0"/>
              <a:t>podrugljiva </a:t>
            </a:r>
            <a:r>
              <a:rPr lang="hr-HR" dirty="0" smtClean="0"/>
              <a:t>imena.</a:t>
            </a:r>
            <a:endParaRPr lang="hr-HR" dirty="0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5940152" y="4221088"/>
            <a:ext cx="1728192" cy="15121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Naravno da nije rizično stavljat ime mačka svoga jer tko mačku želi uzeti osim nekog čudaka? </a:t>
            </a:r>
            <a:endParaRPr lang="hr-HR" dirty="0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6084168" y="4365104"/>
            <a:ext cx="1872208" cy="15121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Točan odgovor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Nikad </a:t>
            </a:r>
            <a:r>
              <a:rPr lang="hr-HR" dirty="0" smtClean="0"/>
              <a:t>ne znate </a:t>
            </a:r>
            <a:r>
              <a:rPr lang="hr-HR" dirty="0" smtClean="0"/>
              <a:t>kakvih ljudi ima na internetu. Zato nije poželjno stavljat sve te </a:t>
            </a:r>
            <a:r>
              <a:rPr lang="hr-HR" dirty="0" smtClean="0"/>
              <a:t>informacije jer može doći do toga da vas netko uhodi ili otme.</a:t>
            </a:r>
            <a:endParaRPr lang="hr-HR" dirty="0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683568" y="4797152"/>
            <a:ext cx="1368152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19298"/>
            <a:ext cx="3024336" cy="2830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31248"/>
          </a:xfrm>
        </p:spPr>
        <p:txBody>
          <a:bodyPr>
            <a:normAutofit/>
          </a:bodyPr>
          <a:lstStyle/>
          <a:p>
            <a:r>
              <a:rPr lang="hr-HR" sz="2800" dirty="0" smtClean="0"/>
              <a:t>Koje su najgore stranice na internetu na kojima je uglavnom mržnja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284983"/>
            <a:ext cx="8229600" cy="2887533"/>
          </a:xfrm>
        </p:spPr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</a:t>
            </a:r>
            <a:r>
              <a:rPr lang="hr-HR" dirty="0" err="1" smtClean="0">
                <a:hlinkClick r:id="rId2" action="ppaction://hlinksldjump"/>
              </a:rPr>
              <a:t>Facebook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</a:t>
            </a:r>
            <a:r>
              <a:rPr lang="hr-HR" dirty="0" err="1" smtClean="0">
                <a:hlinkClick r:id="rId3" action="ppaction://hlinksldjump"/>
              </a:rPr>
              <a:t>Ask.fm</a:t>
            </a:r>
            <a:endParaRPr lang="hr-HR" dirty="0" smtClean="0"/>
          </a:p>
          <a:p>
            <a:r>
              <a:rPr lang="hr-HR" dirty="0" smtClean="0">
                <a:hlinkClick r:id="rId4" action="ppaction://hlinksldjump"/>
              </a:rPr>
              <a:t>C)</a:t>
            </a:r>
            <a:r>
              <a:rPr lang="hr-HR" dirty="0" err="1" smtClean="0">
                <a:hlinkClick r:id="rId4" action="ppaction://hlinksldjump"/>
              </a:rPr>
              <a:t>Twitter</a:t>
            </a:r>
            <a:r>
              <a:rPr lang="hr-HR" dirty="0" smtClean="0">
                <a:hlinkClick r:id="rId4" action="ppaction://hlinksldjump"/>
              </a:rPr>
              <a:t> </a:t>
            </a:r>
            <a:endParaRPr lang="hr-HR" dirty="0"/>
          </a:p>
        </p:txBody>
      </p:sp>
      <p:pic>
        <p:nvPicPr>
          <p:cNvPr id="4" name="Slika 3" descr="fej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2852936"/>
            <a:ext cx="648072" cy="648072"/>
          </a:xfrm>
          <a:prstGeom prst="rect">
            <a:avLst/>
          </a:prstGeom>
        </p:spPr>
      </p:pic>
      <p:pic>
        <p:nvPicPr>
          <p:cNvPr id="6" name="Slika 5" descr="AAAAAAAAAAAAAAAAAA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573016"/>
            <a:ext cx="859160" cy="859160"/>
          </a:xfrm>
          <a:prstGeom prst="rect">
            <a:avLst/>
          </a:prstGeom>
        </p:spPr>
      </p:pic>
      <p:pic>
        <p:nvPicPr>
          <p:cNvPr id="7" name="Slika 6" descr="BBBBBBBBBBBBBBBBBBBBBBBBBB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4509120"/>
            <a:ext cx="595784" cy="595784"/>
          </a:xfrm>
          <a:prstGeom prst="rect">
            <a:avLst/>
          </a:prstGeom>
        </p:spPr>
      </p:pic>
      <p:pic>
        <p:nvPicPr>
          <p:cNvPr id="10" name="Slika 9" descr="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992" y="1556792"/>
            <a:ext cx="4248472" cy="4576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GURNOST NA INTERNETU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jevaonic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jevaonic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SIGURNOST NA INTERNETU</Template>
  <TotalTime>541</TotalTime>
  <Words>1183</Words>
  <Application>Microsoft Office PowerPoint</Application>
  <PresentationFormat>On-screen Show (4:3)</PresentationFormat>
  <Paragraphs>113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Rockwell</vt:lpstr>
      <vt:lpstr>Wingdings</vt:lpstr>
      <vt:lpstr>Wingdings 2</vt:lpstr>
      <vt:lpstr>SIGURNOST NA INTERNETU</vt:lpstr>
      <vt:lpstr>SIGURNOST NA INTERNETU</vt:lpstr>
      <vt:lpstr>1.Što ćete učiniti ako vam nepoznata osoba pošalje uvrjedljivu poruku? </vt:lpstr>
      <vt:lpstr>PowerPoint Presentation</vt:lpstr>
      <vt:lpstr>Točan odgovor je :REĆI RODITELJIMA </vt:lpstr>
      <vt:lpstr>Što mislite, što je rizično stavljat na Internet od vaših podataka? </vt:lpstr>
      <vt:lpstr>PowerPoint Presentation</vt:lpstr>
      <vt:lpstr>PowerPoint Presentation</vt:lpstr>
      <vt:lpstr>Točan odgovor</vt:lpstr>
      <vt:lpstr>Koje su najgore stranice na internetu na kojima je uglavnom mržnja?</vt:lpstr>
      <vt:lpstr>PowerPoint Presentation</vt:lpstr>
      <vt:lpstr>Točan odgovor</vt:lpstr>
      <vt:lpstr>PowerPoint Presentation</vt:lpstr>
      <vt:lpstr>Točan odgovor je :FACEBOOK</vt:lpstr>
      <vt:lpstr>Da li uvijek znate s kim se dopisujete? </vt:lpstr>
      <vt:lpstr>PowerPoint Presentation</vt:lpstr>
      <vt:lpstr>Što je ‘Socijalni inženjering ‘</vt:lpstr>
      <vt:lpstr>Jeli pametno kupovati preko interneta s tim da je prodavač anoniman?</vt:lpstr>
      <vt:lpstr>PowerPoint Presentation</vt:lpstr>
      <vt:lpstr>77</vt:lpstr>
      <vt:lpstr>Što mislite koja ima pravo?</vt:lpstr>
      <vt:lpstr>PowerPoint Presentation</vt:lpstr>
      <vt:lpstr>Što bi ste vi napravili da ste na Markovom mjestu?</vt:lpstr>
      <vt:lpstr>Za wi-fi mrežu ne moramo imat lozinku ili? </vt:lpstr>
      <vt:lpstr>PowerPoint Presentation</vt:lpstr>
      <vt:lpstr>Točan odgovor je da moramo imat lozinku </vt:lpstr>
      <vt:lpstr>PowerPoint Presentation</vt:lpstr>
      <vt:lpstr>PowerPoint Presentation</vt:lpstr>
      <vt:lpstr>Točan odgovor</vt:lpstr>
      <vt:lpstr>Bonton interneta</vt:lpstr>
      <vt:lpstr>Kako bi ste reagirali kad bi vam se na ekranu pojavio trojanski konj?</vt:lpstr>
      <vt:lpstr> </vt:lpstr>
      <vt:lpstr>Točan odgovor</vt:lpstr>
      <vt:lpstr>Antivirusi najpoznatiji i najbolji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Točan odgovor </vt:lpstr>
      <vt:lpstr>Točno </vt:lpstr>
      <vt:lpstr>PowerPoint Presentation</vt:lpstr>
      <vt:lpstr>Točan odgovor je :Kontakt-informacije</vt:lpstr>
      <vt:lpstr>Točan odgovor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SIGURNOST NA INTERNETU</dc:title>
  <dc:creator>Majer</dc:creator>
  <cp:lastModifiedBy>Ivana Rozic</cp:lastModifiedBy>
  <cp:revision>46</cp:revision>
  <dcterms:created xsi:type="dcterms:W3CDTF">2015-02-04T12:15:25Z</dcterms:created>
  <dcterms:modified xsi:type="dcterms:W3CDTF">2015-02-09T11:24:17Z</dcterms:modified>
</cp:coreProperties>
</file>