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81" r:id="rId6"/>
    <p:sldId id="261" r:id="rId7"/>
    <p:sldId id="263" r:id="rId8"/>
    <p:sldId id="264" r:id="rId9"/>
    <p:sldId id="266" r:id="rId10"/>
    <p:sldId id="282" r:id="rId11"/>
    <p:sldId id="267" r:id="rId12"/>
    <p:sldId id="283" r:id="rId13"/>
    <p:sldId id="284" r:id="rId14"/>
    <p:sldId id="268" r:id="rId15"/>
    <p:sldId id="269" r:id="rId16"/>
    <p:sldId id="285" r:id="rId17"/>
    <p:sldId id="280" r:id="rId18"/>
    <p:sldId id="290" r:id="rId19"/>
    <p:sldId id="286" r:id="rId20"/>
    <p:sldId id="288" r:id="rId21"/>
    <p:sldId id="270" r:id="rId22"/>
    <p:sldId id="291" r:id="rId23"/>
    <p:sldId id="292" r:id="rId24"/>
    <p:sldId id="293" r:id="rId25"/>
    <p:sldId id="289" r:id="rId26"/>
    <p:sldId id="294" r:id="rId27"/>
    <p:sldId id="295" r:id="rId28"/>
    <p:sldId id="297" r:id="rId29"/>
    <p:sldId id="296" r:id="rId30"/>
    <p:sldId id="300" r:id="rId31"/>
    <p:sldId id="303" r:id="rId32"/>
    <p:sldId id="304" r:id="rId33"/>
    <p:sldId id="299" r:id="rId34"/>
    <p:sldId id="301" r:id="rId35"/>
    <p:sldId id="298" r:id="rId36"/>
    <p:sldId id="302" r:id="rId37"/>
    <p:sldId id="305" r:id="rId38"/>
    <p:sldId id="312" r:id="rId39"/>
    <p:sldId id="306" r:id="rId40"/>
    <p:sldId id="310" r:id="rId41"/>
    <p:sldId id="313" r:id="rId42"/>
    <p:sldId id="309" r:id="rId43"/>
    <p:sldId id="308" r:id="rId44"/>
    <p:sldId id="315" r:id="rId45"/>
    <p:sldId id="311" r:id="rId4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1" autoAdjust="0"/>
    <p:restoredTop sz="94660"/>
  </p:normalViewPr>
  <p:slideViewPr>
    <p:cSldViewPr>
      <p:cViewPr varScale="1">
        <p:scale>
          <a:sx n="70" d="100"/>
          <a:sy n="70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5D0F9-D2AA-450E-AACD-CE3532279BBF}" type="datetimeFigureOut">
              <a:rPr lang="hr-HR" smtClean="0"/>
              <a:t>9.2.2015.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9EE1C-34A5-4CE3-9C9E-4AE8BC1C212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8080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9EE1C-34A5-4CE3-9C9E-4AE8BC1C212D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3946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734B-B03E-40C5-A7C2-234B75A83177}" type="datetimeFigureOut">
              <a:rPr lang="hr-HR" smtClean="0"/>
              <a:pPr/>
              <a:t>9.2.2015.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2ED-50A0-4E83-B330-9A4548123F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147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734B-B03E-40C5-A7C2-234B75A83177}" type="datetimeFigureOut">
              <a:rPr lang="hr-HR" smtClean="0"/>
              <a:pPr/>
              <a:t>9.2.2015.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2ED-50A0-4E83-B330-9A4548123F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639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734B-B03E-40C5-A7C2-234B75A83177}" type="datetimeFigureOut">
              <a:rPr lang="hr-HR" smtClean="0"/>
              <a:pPr/>
              <a:t>9.2.2015.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2ED-50A0-4E83-B330-9A4548123F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267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734B-B03E-40C5-A7C2-234B75A83177}" type="datetimeFigureOut">
              <a:rPr lang="hr-HR" smtClean="0"/>
              <a:pPr/>
              <a:t>9.2.2015.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2ED-50A0-4E83-B330-9A4548123F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891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734B-B03E-40C5-A7C2-234B75A83177}" type="datetimeFigureOut">
              <a:rPr lang="hr-HR" smtClean="0"/>
              <a:pPr/>
              <a:t>9.2.2015.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2ED-50A0-4E83-B330-9A4548123F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805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734B-B03E-40C5-A7C2-234B75A83177}" type="datetimeFigureOut">
              <a:rPr lang="hr-HR" smtClean="0"/>
              <a:pPr/>
              <a:t>9.2.2015.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2ED-50A0-4E83-B330-9A4548123F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3404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734B-B03E-40C5-A7C2-234B75A83177}" type="datetimeFigureOut">
              <a:rPr lang="hr-HR" smtClean="0"/>
              <a:pPr/>
              <a:t>9.2.2015.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2ED-50A0-4E83-B330-9A4548123F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776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734B-B03E-40C5-A7C2-234B75A83177}" type="datetimeFigureOut">
              <a:rPr lang="hr-HR" smtClean="0"/>
              <a:pPr/>
              <a:t>9.2.2015.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2ED-50A0-4E83-B330-9A4548123F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893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734B-B03E-40C5-A7C2-234B75A83177}" type="datetimeFigureOut">
              <a:rPr lang="hr-HR" smtClean="0"/>
              <a:pPr/>
              <a:t>9.2.2015.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2ED-50A0-4E83-B330-9A4548123F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5512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734B-B03E-40C5-A7C2-234B75A83177}" type="datetimeFigureOut">
              <a:rPr lang="hr-HR" smtClean="0"/>
              <a:pPr/>
              <a:t>9.2.2015.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2ED-50A0-4E83-B330-9A4548123F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760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734B-B03E-40C5-A7C2-234B75A83177}" type="datetimeFigureOut">
              <a:rPr lang="hr-HR" smtClean="0"/>
              <a:pPr/>
              <a:t>9.2.2015.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2ED-50A0-4E83-B330-9A4548123F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815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D734B-B03E-40C5-A7C2-234B75A83177}" type="datetimeFigureOut">
              <a:rPr lang="hr-HR" smtClean="0"/>
              <a:pPr/>
              <a:t>9.2.2015.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3D2ED-50A0-4E83-B330-9A4548123F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855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4.xm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5.xml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1619672" y="476672"/>
            <a:ext cx="6192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8000" dirty="0" smtClean="0">
                <a:solidFill>
                  <a:schemeClr val="bg1"/>
                </a:solidFill>
                <a:latin typeface="Berlin Sans FB" pitchFamily="34" charset="0"/>
              </a:rPr>
              <a:t>SIGURNOST NA INTERNETU</a:t>
            </a:r>
            <a:endParaRPr lang="hr-HR" sz="80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6" name="Akcijski gumb: Naprijed ili dalje 5">
            <a:hlinkClick r:id="rId3" action="ppaction://hlinksldjump" highlightClick="1"/>
          </p:cNvPr>
          <p:cNvSpPr/>
          <p:nvPr/>
        </p:nvSpPr>
        <p:spPr>
          <a:xfrm>
            <a:off x="7020272" y="5513340"/>
            <a:ext cx="93610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612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zervirano mjesto sadržaja 3" descr="Slik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528" y="42162"/>
            <a:ext cx="9144000" cy="7707318"/>
          </a:xfrm>
        </p:spPr>
      </p:pic>
      <p:sp>
        <p:nvSpPr>
          <p:cNvPr id="5" name="Pravokutnik 4"/>
          <p:cNvSpPr/>
          <p:nvPr/>
        </p:nvSpPr>
        <p:spPr>
          <a:xfrm>
            <a:off x="539552" y="332656"/>
            <a:ext cx="8208912" cy="56886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Marin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4842" y="404664"/>
            <a:ext cx="3076301" cy="2304256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>
            <a:off x="611560" y="54868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Točan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odgovor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755576" y="1268760"/>
            <a:ext cx="43924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SAVJET</a:t>
            </a:r>
            <a:endParaRPr lang="en-US" dirty="0" smtClean="0"/>
          </a:p>
          <a:p>
            <a:r>
              <a:rPr lang="hr-HR" sz="3200" dirty="0" smtClean="0">
                <a:solidFill>
                  <a:schemeClr val="bg1"/>
                </a:solidFill>
              </a:rPr>
              <a:t>S nepoznatim osobama ne smijemo se dopisivati jer ne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smtClean="0">
                <a:solidFill>
                  <a:schemeClr val="bg1"/>
                </a:solidFill>
              </a:rPr>
              <a:t>znamo tko stoji iza tog imena</a:t>
            </a:r>
            <a:r>
              <a:rPr lang="hr-HR" sz="3200" dirty="0" smtClean="0">
                <a:solidFill>
                  <a:schemeClr val="bg1"/>
                </a:solidFill>
              </a:rPr>
              <a:t>. Ne </a:t>
            </a:r>
            <a:r>
              <a:rPr lang="hr-HR" sz="3200" dirty="0" smtClean="0">
                <a:solidFill>
                  <a:schemeClr val="bg1"/>
                </a:solidFill>
              </a:rPr>
              <a:t>smijemo ima davati svoje osobne podatke jer nam mogu napraviti razne probleme</a:t>
            </a:r>
            <a:r>
              <a:rPr lang="hr-HR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9" name="Akcijski gumb: Naprijed ili dalje 8">
            <a:hlinkClick r:id="rId4" action="ppaction://hlinksldjump" highlightClick="1"/>
          </p:cNvPr>
          <p:cNvSpPr/>
          <p:nvPr/>
        </p:nvSpPr>
        <p:spPr>
          <a:xfrm>
            <a:off x="3059832" y="6093296"/>
            <a:ext cx="57606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500042"/>
            <a:ext cx="8001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endParaRPr lang="hr-HR" sz="3600" dirty="0" smtClean="0">
              <a:solidFill>
                <a:schemeClr val="bg1"/>
              </a:solidFill>
            </a:endParaRPr>
          </a:p>
          <a:p>
            <a:pPr marL="914400" indent="-914400">
              <a:buAutoNum type="alphaLcParenR" startAt="2"/>
            </a:pPr>
            <a:endParaRPr lang="hr-HR" sz="4800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142852"/>
            <a:ext cx="8429684" cy="56436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6357950" y="307181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Marko</a:t>
            </a: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1785918" y="314324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Ivan</a:t>
            </a:r>
            <a:endParaRPr lang="hr-HR" dirty="0"/>
          </a:p>
        </p:txBody>
      </p:sp>
      <p:sp>
        <p:nvSpPr>
          <p:cNvPr id="16" name="TextBox 15"/>
          <p:cNvSpPr txBox="1"/>
          <p:nvPr/>
        </p:nvSpPr>
        <p:spPr>
          <a:xfrm>
            <a:off x="1691680" y="1700808"/>
            <a:ext cx="821537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en-US" sz="5400" dirty="0" err="1" smtClean="0">
                <a:solidFill>
                  <a:srgbClr val="FF0000"/>
                </a:solidFill>
              </a:rPr>
              <a:t>Netočan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odgovor</a:t>
            </a:r>
            <a:r>
              <a:rPr lang="en-US" sz="5400" dirty="0" smtClean="0">
                <a:solidFill>
                  <a:srgbClr val="FF0000"/>
                </a:solidFill>
              </a:rPr>
              <a:t>   </a:t>
            </a:r>
          </a:p>
          <a:p>
            <a:pPr marL="742950" indent="-742950" algn="ctr"/>
            <a:r>
              <a:rPr lang="hr-HR" sz="5400" dirty="0" smtClean="0">
                <a:solidFill>
                  <a:srgbClr val="FFFF00"/>
                </a:solidFill>
              </a:rPr>
              <a:t>SAVJET</a:t>
            </a:r>
          </a:p>
          <a:p>
            <a:endParaRPr lang="hr-HR" sz="4800" dirty="0" smtClean="0">
              <a:solidFill>
                <a:schemeClr val="bg1"/>
              </a:solidFill>
            </a:endParaRPr>
          </a:p>
          <a:p>
            <a:endParaRPr lang="hr-HR" sz="48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3212976"/>
            <a:ext cx="72866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/>
                </a:solidFill>
              </a:rPr>
              <a:t>S nepoznatim osobama ne smijemo se dopisivati jer neznamo tko stoji iza tog imena.Ne smijemo </a:t>
            </a:r>
            <a:r>
              <a:rPr lang="hr-HR" sz="3200" dirty="0" smtClean="0">
                <a:solidFill>
                  <a:schemeClr val="bg1"/>
                </a:solidFill>
              </a:rPr>
              <a:t>im </a:t>
            </a:r>
            <a:r>
              <a:rPr lang="hr-HR" sz="3200" dirty="0" smtClean="0">
                <a:solidFill>
                  <a:schemeClr val="bg1"/>
                </a:solidFill>
              </a:rPr>
              <a:t>davati svoje osobne podatke jer nam mogu napraviti razne probleme.</a:t>
            </a:r>
            <a:endParaRPr lang="hr-HR" sz="3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Marin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2376264" cy="2376264"/>
          </a:xfrm>
          <a:prstGeom prst="rect">
            <a:avLst/>
          </a:prstGeom>
          <a:noFill/>
        </p:spPr>
      </p:pic>
      <p:sp>
        <p:nvSpPr>
          <p:cNvPr id="11" name="Akcijski gumb: Naprijed ili dalje 10">
            <a:hlinkClick r:id="rId4" action="ppaction://hlinksldjump" highlightClick="1"/>
          </p:cNvPr>
          <p:cNvSpPr/>
          <p:nvPr/>
        </p:nvSpPr>
        <p:spPr>
          <a:xfrm>
            <a:off x="3563888" y="5805264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9845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Rezervirano mjesto sadržaja 5" descr="Slik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84202"/>
          </a:xfrm>
        </p:spPr>
      </p:pic>
      <p:sp>
        <p:nvSpPr>
          <p:cNvPr id="7" name="Pravokutnik 6"/>
          <p:cNvSpPr/>
          <p:nvPr/>
        </p:nvSpPr>
        <p:spPr>
          <a:xfrm>
            <a:off x="395536" y="404664"/>
            <a:ext cx="8280920" cy="55446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Marin\Desktop\preuzm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0688"/>
            <a:ext cx="7488832" cy="5112568"/>
          </a:xfrm>
          <a:prstGeom prst="rect">
            <a:avLst/>
          </a:prstGeom>
          <a:noFill/>
        </p:spPr>
      </p:pic>
      <p:grpSp>
        <p:nvGrpSpPr>
          <p:cNvPr id="18" name="Grupa 17"/>
          <p:cNvGrpSpPr/>
          <p:nvPr/>
        </p:nvGrpSpPr>
        <p:grpSpPr>
          <a:xfrm>
            <a:off x="4644008" y="0"/>
            <a:ext cx="3528392" cy="1800200"/>
            <a:chOff x="4644008" y="0"/>
            <a:chExt cx="3528392" cy="1800200"/>
          </a:xfrm>
        </p:grpSpPr>
        <p:sp>
          <p:nvSpPr>
            <p:cNvPr id="14" name="Obični oblačić 13"/>
            <p:cNvSpPr/>
            <p:nvPr/>
          </p:nvSpPr>
          <p:spPr>
            <a:xfrm>
              <a:off x="4644008" y="0"/>
              <a:ext cx="3528392" cy="1800200"/>
            </a:xfrm>
            <a:prstGeom prst="cloudCallo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kstniOkvir 15"/>
            <p:cNvSpPr txBox="1"/>
            <p:nvPr/>
          </p:nvSpPr>
          <p:spPr>
            <a:xfrm>
              <a:off x="5220072" y="332656"/>
              <a:ext cx="208823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r>
                <a:rPr lang="en-US" sz="3200" dirty="0" smtClean="0"/>
                <a:t>ma </a:t>
              </a:r>
              <a:r>
                <a:rPr lang="en-US" sz="3200" dirty="0" err="1" smtClean="0"/>
                <a:t>tko</a:t>
              </a:r>
              <a:r>
                <a:rPr lang="en-US" sz="3200" dirty="0" smtClean="0"/>
                <a:t> je sad???</a:t>
              </a:r>
              <a:endParaRPr lang="en-US" sz="3200" dirty="0"/>
            </a:p>
          </p:txBody>
        </p:sp>
      </p:grpSp>
      <p:pic>
        <p:nvPicPr>
          <p:cNvPr id="4102" name="Picture 6" descr="C:\Users\Marin\Desktop\preuzm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789040"/>
            <a:ext cx="320847" cy="661541"/>
          </a:xfrm>
          <a:prstGeom prst="rect">
            <a:avLst/>
          </a:prstGeom>
          <a:noFill/>
        </p:spPr>
      </p:pic>
      <p:sp>
        <p:nvSpPr>
          <p:cNvPr id="19" name="TekstniOkvir 18"/>
          <p:cNvSpPr txBox="1"/>
          <p:nvPr/>
        </p:nvSpPr>
        <p:spPr>
          <a:xfrm>
            <a:off x="3779912" y="61653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Akcijski gumb: Naprijed ili dalje 19">
            <a:hlinkClick r:id="rId5" action="ppaction://hlinksldjump" highlightClick="1"/>
          </p:cNvPr>
          <p:cNvSpPr/>
          <p:nvPr/>
        </p:nvSpPr>
        <p:spPr>
          <a:xfrm>
            <a:off x="5580112" y="6021288"/>
            <a:ext cx="57606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zervirano mjesto sadržaja 3" descr="Slik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046075"/>
          </a:xfrm>
        </p:spPr>
      </p:pic>
      <p:sp>
        <p:nvSpPr>
          <p:cNvPr id="5" name="Pravokutnik 4"/>
          <p:cNvSpPr/>
          <p:nvPr/>
        </p:nvSpPr>
        <p:spPr>
          <a:xfrm>
            <a:off x="467544" y="404664"/>
            <a:ext cx="8208912" cy="59046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C:\Users\Marin\Desktop\mobitel_481130S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76672"/>
            <a:ext cx="3744415" cy="5616624"/>
          </a:xfrm>
          <a:prstGeom prst="rect">
            <a:avLst/>
          </a:prstGeom>
          <a:noFill/>
        </p:spPr>
      </p:pic>
      <p:sp>
        <p:nvSpPr>
          <p:cNvPr id="10" name="Pravokutnik 9"/>
          <p:cNvSpPr/>
          <p:nvPr/>
        </p:nvSpPr>
        <p:spPr>
          <a:xfrm>
            <a:off x="1547664" y="1268760"/>
            <a:ext cx="3744416" cy="43924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ravokutnik 10"/>
          <p:cNvSpPr/>
          <p:nvPr/>
        </p:nvSpPr>
        <p:spPr>
          <a:xfrm>
            <a:off x="2555776" y="836712"/>
            <a:ext cx="19442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kstniOkvir 11"/>
          <p:cNvSpPr txBox="1"/>
          <p:nvPr/>
        </p:nvSpPr>
        <p:spPr>
          <a:xfrm>
            <a:off x="2555776" y="76470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Nepoznat</a:t>
            </a:r>
            <a:r>
              <a:rPr lang="en-US" dirty="0" smtClean="0"/>
              <a:t> </a:t>
            </a:r>
            <a:r>
              <a:rPr lang="en-US" dirty="0" err="1" smtClean="0"/>
              <a:t>broj</a:t>
            </a:r>
            <a:endParaRPr lang="en-US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1619672" y="1412776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r>
              <a:rPr lang="en-US" dirty="0" err="1" smtClean="0"/>
              <a:t>bok</a:t>
            </a:r>
            <a:r>
              <a:rPr lang="en-US" dirty="0" smtClean="0"/>
              <a:t> </a:t>
            </a:r>
            <a:r>
              <a:rPr lang="en-US" dirty="0" err="1" smtClean="0"/>
              <a:t>radim</a:t>
            </a:r>
            <a:r>
              <a:rPr lang="en-US" dirty="0" smtClean="0"/>
              <a:t> </a:t>
            </a:r>
            <a:r>
              <a:rPr lang="en-US" dirty="0" err="1" smtClean="0"/>
              <a:t>anketu</a:t>
            </a:r>
            <a:r>
              <a:rPr lang="en-US" dirty="0" smtClean="0"/>
              <a:t> o “</a:t>
            </a:r>
            <a:r>
              <a:rPr lang="en-US" dirty="0" err="1" smtClean="0"/>
              <a:t>Poznavanju</a:t>
            </a:r>
            <a:r>
              <a:rPr lang="en-US" dirty="0" smtClean="0"/>
              <a:t>   </a:t>
            </a:r>
            <a:r>
              <a:rPr lang="en-US" dirty="0" err="1" smtClean="0"/>
              <a:t>susjedstva”I</a:t>
            </a:r>
            <a:r>
              <a:rPr lang="en-US" dirty="0" smtClean="0"/>
              <a:t> </a:t>
            </a:r>
            <a:r>
              <a:rPr lang="en-US" dirty="0" err="1" smtClean="0"/>
              <a:t>zamolio</a:t>
            </a:r>
            <a:r>
              <a:rPr lang="en-US" dirty="0" smtClean="0"/>
              <a:t> bi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sudjeluješ.Sve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moraš</a:t>
            </a:r>
            <a:r>
              <a:rPr lang="en-US" dirty="0" smtClean="0"/>
              <a:t> </a:t>
            </a:r>
            <a:r>
              <a:rPr lang="en-US" dirty="0" err="1" smtClean="0"/>
              <a:t>učiniti</a:t>
            </a:r>
            <a:r>
              <a:rPr lang="en-US" dirty="0" smtClean="0"/>
              <a:t> je </a:t>
            </a:r>
            <a:r>
              <a:rPr lang="en-US" dirty="0" err="1" smtClean="0"/>
              <a:t>da</a:t>
            </a:r>
            <a:r>
              <a:rPr lang="en-US" dirty="0" smtClean="0"/>
              <a:t> mi </a:t>
            </a:r>
            <a:r>
              <a:rPr lang="en-US" dirty="0" err="1" smtClean="0"/>
              <a:t>pošalješ</a:t>
            </a:r>
            <a:r>
              <a:rPr lang="en-US" dirty="0" smtClean="0"/>
              <a:t> </a:t>
            </a:r>
            <a:r>
              <a:rPr lang="en-US" dirty="0" err="1" smtClean="0"/>
              <a:t>svoju</a:t>
            </a:r>
            <a:r>
              <a:rPr lang="en-US" dirty="0" smtClean="0"/>
              <a:t> </a:t>
            </a:r>
            <a:r>
              <a:rPr lang="en-US" dirty="0" err="1" smtClean="0"/>
              <a:t>kućnu</a:t>
            </a:r>
            <a:r>
              <a:rPr lang="en-US" dirty="0" smtClean="0"/>
              <a:t> </a:t>
            </a:r>
            <a:r>
              <a:rPr lang="en-US" dirty="0" err="1" smtClean="0"/>
              <a:t>adresu,ime</a:t>
            </a:r>
            <a:r>
              <a:rPr lang="en-US" dirty="0" smtClean="0"/>
              <a:t> ,</a:t>
            </a:r>
            <a:r>
              <a:rPr lang="en-US" dirty="0" err="1" smtClean="0"/>
              <a:t>prezime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datum </a:t>
            </a:r>
            <a:r>
              <a:rPr lang="en-US" dirty="0" err="1" smtClean="0"/>
              <a:t>rođenja</a:t>
            </a:r>
            <a:r>
              <a:rPr lang="en-US" dirty="0" smtClean="0"/>
              <a:t>. </a:t>
            </a:r>
            <a:r>
              <a:rPr lang="en-US" dirty="0" err="1" smtClean="0"/>
              <a:t>Hvala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4" name="Akcijski gumb: Naprijed ili dalje 13">
            <a:hlinkClick r:id="rId4" action="ppaction://hlinksldjump" highlightClick="1"/>
          </p:cNvPr>
          <p:cNvSpPr/>
          <p:nvPr/>
        </p:nvSpPr>
        <p:spPr>
          <a:xfrm>
            <a:off x="4211960" y="6381328"/>
            <a:ext cx="792088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500042"/>
            <a:ext cx="8001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endParaRPr lang="hr-HR" sz="3600" dirty="0" smtClean="0">
              <a:solidFill>
                <a:schemeClr val="bg1"/>
              </a:solidFill>
            </a:endParaRPr>
          </a:p>
          <a:p>
            <a:pPr marL="914400" indent="-914400">
              <a:buAutoNum type="alphaLcParenR" startAt="2"/>
            </a:pPr>
            <a:endParaRPr lang="hr-HR" sz="4800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142852"/>
            <a:ext cx="8429684" cy="56436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6357950" y="307181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Marko</a:t>
            </a: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1785918" y="314324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Ivan</a:t>
            </a:r>
            <a:endParaRPr lang="hr-HR" dirty="0"/>
          </a:p>
        </p:txBody>
      </p:sp>
      <p:sp>
        <p:nvSpPr>
          <p:cNvPr id="16" name="TextBox 15"/>
          <p:cNvSpPr txBox="1"/>
          <p:nvPr/>
        </p:nvSpPr>
        <p:spPr>
          <a:xfrm>
            <a:off x="500034" y="500042"/>
            <a:ext cx="821537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hr-HR" sz="3600" dirty="0" smtClean="0">
                <a:solidFill>
                  <a:schemeClr val="bg1"/>
                </a:solidFill>
              </a:rPr>
              <a:t>3.Pitanje</a:t>
            </a:r>
          </a:p>
          <a:p>
            <a:pPr marL="742950" indent="-742950"/>
            <a:r>
              <a:rPr lang="hr-HR" sz="3200" dirty="0" smtClean="0">
                <a:solidFill>
                  <a:schemeClr val="bg1"/>
                </a:solidFill>
              </a:rPr>
              <a:t>Što bi vi napravili </a:t>
            </a:r>
            <a:r>
              <a:rPr lang="en-US" sz="3200" dirty="0" err="1" smtClean="0">
                <a:solidFill>
                  <a:schemeClr val="bg1"/>
                </a:solidFill>
              </a:rPr>
              <a:t>da</a:t>
            </a:r>
            <a:r>
              <a:rPr lang="hr-HR" sz="3200" dirty="0" smtClean="0">
                <a:solidFill>
                  <a:schemeClr val="bg1"/>
                </a:solidFill>
              </a:rPr>
              <a:t> dobijete poruku </a:t>
            </a:r>
          </a:p>
          <a:p>
            <a:pPr marL="742950" indent="-742950"/>
            <a:r>
              <a:rPr lang="hr-HR" sz="3200" dirty="0" smtClean="0">
                <a:solidFill>
                  <a:schemeClr val="bg1"/>
                </a:solidFill>
              </a:rPr>
              <a:t>od nepoznate osobe?</a:t>
            </a:r>
          </a:p>
          <a:p>
            <a:pPr marL="742950" indent="-742950"/>
            <a:endParaRPr lang="hr-HR" sz="3200" dirty="0" smtClean="0">
              <a:solidFill>
                <a:schemeClr val="bg1"/>
              </a:solidFill>
            </a:endParaRPr>
          </a:p>
          <a:p>
            <a:pPr marL="742950" indent="-742950">
              <a:buAutoNum type="alphaLcParenR"/>
            </a:pPr>
            <a:r>
              <a:rPr lang="hr-HR" sz="3200" dirty="0" smtClean="0">
                <a:solidFill>
                  <a:schemeClr val="bg1"/>
                </a:solidFill>
                <a:hlinkClick r:id="rId3" action="ppaction://hlinksldjump"/>
              </a:rPr>
              <a:t>Odgovorili na poruku</a:t>
            </a:r>
            <a:r>
              <a:rPr lang="en-US" sz="3200" dirty="0" smtClean="0">
                <a:solidFill>
                  <a:schemeClr val="bg1"/>
                </a:solidFill>
                <a:hlinkClick r:id="rId3" action="ppaction://hlinksldjump"/>
              </a:rPr>
              <a:t>.</a:t>
            </a:r>
            <a:r>
              <a:rPr lang="hr-HR" sz="32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endParaRPr lang="hr-HR" sz="3200" dirty="0" smtClean="0">
              <a:solidFill>
                <a:schemeClr val="bg1"/>
              </a:solidFill>
            </a:endParaRPr>
          </a:p>
          <a:p>
            <a:pPr marL="742950" indent="-742950">
              <a:buAutoNum type="alphaLcParenR"/>
            </a:pPr>
            <a:r>
              <a:rPr lang="hr-HR" sz="3200" dirty="0" smtClean="0">
                <a:solidFill>
                  <a:schemeClr val="bg1"/>
                </a:solidFill>
                <a:hlinkClick r:id="rId3" action="ppaction://hlinksldjump"/>
              </a:rPr>
              <a:t>Zanemarili  poruku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hr-HR" sz="3200" dirty="0" smtClean="0">
              <a:solidFill>
                <a:schemeClr val="bg1"/>
              </a:solidFill>
            </a:endParaRPr>
          </a:p>
          <a:p>
            <a:pPr marL="742950" indent="-742950">
              <a:buAutoNum type="alphaLcParenR"/>
            </a:pPr>
            <a:r>
              <a:rPr lang="en-US" sz="3200" dirty="0" err="1" smtClean="0">
                <a:solidFill>
                  <a:schemeClr val="bg1"/>
                </a:solidFill>
                <a:hlinkClick r:id="rId4" action="ppaction://hlinksldjump"/>
              </a:rPr>
              <a:t>Obavjestili</a:t>
            </a:r>
            <a:r>
              <a:rPr lang="en-US" sz="32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hlinkClick r:id="rId4" action="ppaction://hlinksldjump"/>
              </a:rPr>
              <a:t>svoj</a:t>
            </a:r>
            <a:r>
              <a:rPr lang="hr-HR" sz="3200" dirty="0" smtClean="0">
                <a:solidFill>
                  <a:schemeClr val="bg1"/>
                </a:solidFill>
                <a:hlinkClick r:id="rId4" action="ppaction://hlinksldjump"/>
              </a:rPr>
              <a:t>e</a:t>
            </a:r>
            <a:r>
              <a:rPr lang="en-US" sz="32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hlinkClick r:id="rId4" action="ppaction://hlinksldjump"/>
              </a:rPr>
              <a:t>roditelje</a:t>
            </a:r>
            <a:r>
              <a:rPr lang="en-US" sz="32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hr-HR" sz="3200" dirty="0" smtClean="0">
                <a:solidFill>
                  <a:schemeClr val="bg1"/>
                </a:solidFill>
                <a:hlinkClick r:id="rId4" action="ppaction://hlinksldjump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hlinkClick r:id="rId4" action="ppaction://hlinksldjump"/>
              </a:rPr>
              <a:t>policiju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hr-HR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9845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500042"/>
            <a:ext cx="8001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endParaRPr lang="hr-HR" sz="3600" dirty="0" smtClean="0">
              <a:solidFill>
                <a:schemeClr val="bg1"/>
              </a:solidFill>
            </a:endParaRPr>
          </a:p>
          <a:p>
            <a:pPr marL="914400" indent="-914400">
              <a:buAutoNum type="alphaLcParenR" startAt="2"/>
            </a:pPr>
            <a:endParaRPr lang="hr-HR" sz="4800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0"/>
            <a:ext cx="8429684" cy="56436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6357950" y="307181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Marko</a:t>
            </a: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1785918" y="314324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Ivan</a:t>
            </a:r>
            <a:endParaRPr lang="hr-HR" dirty="0"/>
          </a:p>
        </p:txBody>
      </p:sp>
      <p:sp>
        <p:nvSpPr>
          <p:cNvPr id="16" name="TextBox 15"/>
          <p:cNvSpPr txBox="1"/>
          <p:nvPr/>
        </p:nvSpPr>
        <p:spPr>
          <a:xfrm>
            <a:off x="467544" y="260648"/>
            <a:ext cx="821537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5400" dirty="0" smtClean="0">
                <a:solidFill>
                  <a:srgbClr val="FFFF00"/>
                </a:solidFill>
              </a:rPr>
              <a:t>TOČAN ODGOVOR </a:t>
            </a:r>
            <a:r>
              <a:rPr lang="hr-HR" sz="5400" dirty="0" smtClean="0">
                <a:solidFill>
                  <a:srgbClr val="FFFF00"/>
                </a:solidFill>
              </a:rPr>
              <a:t>SAVJET</a:t>
            </a:r>
          </a:p>
          <a:p>
            <a:pPr marL="742950" indent="-742950"/>
            <a:r>
              <a:rPr lang="hr-HR" sz="3600" dirty="0" smtClean="0">
                <a:solidFill>
                  <a:schemeClr val="bg1"/>
                </a:solidFill>
              </a:rPr>
              <a:t>U takvim porukama mogu biti razni </a:t>
            </a:r>
          </a:p>
          <a:p>
            <a:pPr marL="742950" indent="-742950"/>
            <a:r>
              <a:rPr lang="hr-HR" sz="3600" dirty="0" smtClean="0">
                <a:solidFill>
                  <a:schemeClr val="bg1"/>
                </a:solidFill>
              </a:rPr>
              <a:t>sadržaji teksta. U slučaju ako ste </a:t>
            </a:r>
          </a:p>
          <a:p>
            <a:pPr marL="742950" indent="-742950"/>
            <a:r>
              <a:rPr lang="hr-HR" sz="3600" dirty="0" smtClean="0">
                <a:solidFill>
                  <a:schemeClr val="bg1"/>
                </a:solidFill>
              </a:rPr>
              <a:t>otvorili poruku nemojte odgovarati </a:t>
            </a:r>
          </a:p>
          <a:p>
            <a:pPr marL="742950" indent="-742950"/>
            <a:r>
              <a:rPr lang="hr-HR" sz="3600" dirty="0" smtClean="0">
                <a:solidFill>
                  <a:schemeClr val="bg1"/>
                </a:solidFill>
              </a:rPr>
              <a:t>ni u kojem slučaju.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smtClean="0">
                <a:solidFill>
                  <a:schemeClr val="bg1"/>
                </a:solidFill>
              </a:rPr>
              <a:t>Potražite savjet roditelja. </a:t>
            </a:r>
            <a:endParaRPr lang="hr-HR" sz="3600" dirty="0" smtClean="0">
              <a:solidFill>
                <a:schemeClr val="bg1"/>
              </a:solidFill>
            </a:endParaRPr>
          </a:p>
          <a:p>
            <a:endParaRPr lang="hr-HR" sz="4800" dirty="0" smtClean="0">
              <a:solidFill>
                <a:schemeClr val="bg1"/>
              </a:solidFill>
            </a:endParaRPr>
          </a:p>
          <a:p>
            <a:endParaRPr lang="hr-HR" sz="4800" dirty="0" smtClean="0">
              <a:solidFill>
                <a:schemeClr val="bg1"/>
              </a:solidFill>
            </a:endParaRPr>
          </a:p>
        </p:txBody>
      </p:sp>
      <p:pic>
        <p:nvPicPr>
          <p:cNvPr id="6146" name="Picture 2" descr="C:\Users\Marin\Desktop\images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356992"/>
            <a:ext cx="2066925" cy="2209800"/>
          </a:xfrm>
          <a:prstGeom prst="rect">
            <a:avLst/>
          </a:prstGeom>
          <a:noFill/>
        </p:spPr>
      </p:pic>
      <p:sp>
        <p:nvSpPr>
          <p:cNvPr id="9" name="Akcijski gumb: Naprijed ili dalje 8">
            <a:hlinkClick r:id="rId5" action="ppaction://hlinksldjump" highlightClick="1"/>
          </p:cNvPr>
          <p:cNvSpPr/>
          <p:nvPr/>
        </p:nvSpPr>
        <p:spPr>
          <a:xfrm>
            <a:off x="2555776" y="5661248"/>
            <a:ext cx="57606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9845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zervirano mjesto sadržaja 3" descr="Slik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365788"/>
          </a:xfrm>
        </p:spPr>
      </p:pic>
      <p:sp>
        <p:nvSpPr>
          <p:cNvPr id="5" name="Pravokutnik 4"/>
          <p:cNvSpPr/>
          <p:nvPr/>
        </p:nvSpPr>
        <p:spPr>
          <a:xfrm>
            <a:off x="395536" y="260648"/>
            <a:ext cx="8280920" cy="62646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niOkvir 5"/>
          <p:cNvSpPr txBox="1"/>
          <p:nvPr/>
        </p:nvSpPr>
        <p:spPr>
          <a:xfrm>
            <a:off x="1115616" y="620688"/>
            <a:ext cx="64087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dirty="0" smtClean="0">
                <a:solidFill>
                  <a:srgbClr val="FF0000"/>
                </a:solidFill>
              </a:rPr>
              <a:t>NETOČAN</a:t>
            </a:r>
            <a:r>
              <a:rPr lang="en-US" sz="3600" dirty="0" smtClean="0">
                <a:solidFill>
                  <a:srgbClr val="FFFF00"/>
                </a:solidFill>
              </a:rPr>
              <a:t> ODGOVOR  </a:t>
            </a:r>
          </a:p>
          <a:p>
            <a:pPr marL="742950" indent="-742950"/>
            <a:r>
              <a:rPr lang="hr-HR" sz="3600" dirty="0" smtClean="0">
                <a:solidFill>
                  <a:srgbClr val="00B050"/>
                </a:solidFill>
              </a:rPr>
              <a:t>SAVJET</a:t>
            </a:r>
          </a:p>
          <a:p>
            <a:pPr marL="742950" indent="-742950"/>
            <a:r>
              <a:rPr lang="hr-HR" sz="3600" dirty="0" smtClean="0">
                <a:solidFill>
                  <a:schemeClr val="bg1"/>
                </a:solidFill>
              </a:rPr>
              <a:t>U takvim porukama mogu biti razni </a:t>
            </a:r>
          </a:p>
          <a:p>
            <a:pPr marL="742950" indent="-742950"/>
            <a:r>
              <a:rPr lang="hr-HR" sz="3600" dirty="0" smtClean="0">
                <a:solidFill>
                  <a:schemeClr val="bg1"/>
                </a:solidFill>
              </a:rPr>
              <a:t>sadržaji teksta. U slučaju ako ste </a:t>
            </a:r>
          </a:p>
          <a:p>
            <a:pPr marL="742950" indent="-742950"/>
            <a:r>
              <a:rPr lang="hr-HR" sz="3600" dirty="0" smtClean="0">
                <a:solidFill>
                  <a:schemeClr val="bg1"/>
                </a:solidFill>
              </a:rPr>
              <a:t>otvorili poruku nemojte odgovarati </a:t>
            </a:r>
          </a:p>
          <a:p>
            <a:pPr marL="742950" indent="-742950"/>
            <a:r>
              <a:rPr lang="hr-HR" sz="3600" dirty="0" smtClean="0">
                <a:solidFill>
                  <a:schemeClr val="bg1"/>
                </a:solidFill>
              </a:rPr>
              <a:t>ni u kojem slučaju.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Potražite</a:t>
            </a:r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</a:rPr>
              <a:t>savjet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roditelja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endParaRPr lang="hr-HR" sz="36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7170" name="Picture 2" descr="C:\Users\Marin\Desktop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155868"/>
            <a:ext cx="2231604" cy="1310020"/>
          </a:xfrm>
          <a:prstGeom prst="rect">
            <a:avLst/>
          </a:prstGeom>
          <a:noFill/>
        </p:spPr>
      </p:pic>
      <p:sp>
        <p:nvSpPr>
          <p:cNvPr id="8" name="Akcijski gumb: Naprijed ili dalje 7">
            <a:hlinkClick r:id="rId4" action="ppaction://hlinksldjump" highlightClick="1"/>
          </p:cNvPr>
          <p:cNvSpPr/>
          <p:nvPr/>
        </p:nvSpPr>
        <p:spPr>
          <a:xfrm>
            <a:off x="3995936" y="6597352"/>
            <a:ext cx="93610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500042"/>
            <a:ext cx="8001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endParaRPr lang="hr-HR" sz="3600" dirty="0" smtClean="0">
              <a:solidFill>
                <a:schemeClr val="bg1"/>
              </a:solidFill>
            </a:endParaRPr>
          </a:p>
          <a:p>
            <a:pPr marL="914400" indent="-914400">
              <a:buAutoNum type="alphaLcParenR" startAt="2"/>
            </a:pPr>
            <a:endParaRPr lang="hr-HR" sz="4800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142852"/>
            <a:ext cx="8429684" cy="56436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6357950" y="307181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Marko</a:t>
            </a: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1785918" y="314324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Ivan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683568" y="404664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…Sara je </a:t>
            </a:r>
            <a:r>
              <a:rPr lang="en-US" sz="3200" dirty="0" err="1" smtClean="0">
                <a:solidFill>
                  <a:schemeClr val="bg1"/>
                </a:solidFill>
              </a:rPr>
              <a:t>dala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Ivi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svoju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facebook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lozinku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Iva </a:t>
            </a:r>
            <a:r>
              <a:rPr lang="en-US" sz="3200" dirty="0" smtClean="0">
                <a:solidFill>
                  <a:schemeClr val="bg1"/>
                </a:solidFill>
              </a:rPr>
              <a:t>je </a:t>
            </a:r>
            <a:r>
              <a:rPr lang="en-US" sz="3200" dirty="0" err="1" smtClean="0">
                <a:solidFill>
                  <a:schemeClr val="bg1"/>
                </a:solidFill>
              </a:rPr>
              <a:t>pisala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ružne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stvari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Sarinog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facebooka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prestavljaći</a:t>
            </a:r>
            <a:r>
              <a:rPr lang="en-US" sz="3200" dirty="0" smtClean="0">
                <a:solidFill>
                  <a:schemeClr val="bg1"/>
                </a:solidFill>
              </a:rPr>
              <a:t> se </a:t>
            </a:r>
            <a:r>
              <a:rPr lang="en-US" sz="3200" dirty="0" err="1" smtClean="0">
                <a:solidFill>
                  <a:schemeClr val="bg1"/>
                </a:solidFill>
              </a:rPr>
              <a:t>kao</a:t>
            </a:r>
            <a:r>
              <a:rPr lang="en-US" sz="3200" dirty="0" smtClean="0">
                <a:solidFill>
                  <a:schemeClr val="bg1"/>
                </a:solidFill>
              </a:rPr>
              <a:t> Sara…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Marin\Desktop\images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827" y="2060848"/>
            <a:ext cx="7658597" cy="3263421"/>
          </a:xfrm>
          <a:prstGeom prst="rect">
            <a:avLst/>
          </a:prstGeom>
          <a:noFill/>
        </p:spPr>
      </p:pic>
      <p:sp>
        <p:nvSpPr>
          <p:cNvPr id="9" name="Akcijski gumb: Naprijed ili dalje 8">
            <a:hlinkClick r:id="rId4" action="ppaction://hlinksldjump" highlightClick="1"/>
          </p:cNvPr>
          <p:cNvSpPr/>
          <p:nvPr/>
        </p:nvSpPr>
        <p:spPr>
          <a:xfrm>
            <a:off x="3923928" y="5805264"/>
            <a:ext cx="115212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9845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Rezervirano mjesto sadržaja 5" descr="Slik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84202"/>
          </a:xfrm>
        </p:spPr>
      </p:pic>
      <p:sp>
        <p:nvSpPr>
          <p:cNvPr id="7" name="Pravokutnik 6"/>
          <p:cNvSpPr/>
          <p:nvPr/>
        </p:nvSpPr>
        <p:spPr>
          <a:xfrm>
            <a:off x="395536" y="404664"/>
            <a:ext cx="8280920" cy="55446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kstniOkvir 18"/>
          <p:cNvSpPr txBox="1"/>
          <p:nvPr/>
        </p:nvSpPr>
        <p:spPr>
          <a:xfrm>
            <a:off x="3779912" y="61653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kstniOkvir 7"/>
          <p:cNvSpPr txBox="1"/>
          <p:nvPr/>
        </p:nvSpPr>
        <p:spPr>
          <a:xfrm>
            <a:off x="539552" y="620688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4.PITANJE</a:t>
            </a:r>
          </a:p>
          <a:p>
            <a:r>
              <a:rPr lang="en-US" sz="3600" dirty="0" err="1" smtClean="0">
                <a:solidFill>
                  <a:srgbClr val="FFFF00"/>
                </a:solidFill>
              </a:rPr>
              <a:t>Kako</a:t>
            </a:r>
            <a:r>
              <a:rPr lang="en-US" sz="3600" dirty="0" smtClean="0">
                <a:solidFill>
                  <a:srgbClr val="FFFF00"/>
                </a:solidFill>
              </a:rPr>
              <a:t> bi </a:t>
            </a:r>
            <a:r>
              <a:rPr lang="en-US" sz="3600" dirty="0" err="1" smtClean="0">
                <a:solidFill>
                  <a:srgbClr val="FFFF00"/>
                </a:solidFill>
              </a:rPr>
              <a:t>ti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postupio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na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Sarinom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mjestu</a:t>
            </a:r>
            <a:r>
              <a:rPr lang="en-US" sz="3600" dirty="0" smtClean="0">
                <a:solidFill>
                  <a:srgbClr val="FFFF00"/>
                </a:solidFill>
              </a:rPr>
              <a:t>?</a:t>
            </a:r>
          </a:p>
          <a:p>
            <a:r>
              <a:rPr lang="en-US" sz="3600" dirty="0" smtClean="0">
                <a:solidFill>
                  <a:schemeClr val="bg1"/>
                </a:solidFill>
                <a:hlinkClick r:id="rId3" action="ppaction://hlinksldjump"/>
              </a:rPr>
              <a:t>a)</a:t>
            </a:r>
            <a:r>
              <a:rPr lang="en-US" sz="3600" dirty="0" err="1" smtClean="0">
                <a:solidFill>
                  <a:schemeClr val="bg1"/>
                </a:solidFill>
                <a:hlinkClick r:id="rId3" action="ppaction://hlinksldjump"/>
              </a:rPr>
              <a:t>Zanemario</a:t>
            </a:r>
            <a:r>
              <a:rPr lang="en-US" sz="3600" dirty="0" smtClean="0">
                <a:solidFill>
                  <a:schemeClr val="bg1"/>
                </a:solidFill>
                <a:hlinkClick r:id="rId3" action="ppaction://hlinksldjump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hlinkClick r:id="rId3" action="ppaction://hlinksldjump"/>
              </a:rPr>
              <a:t>Ivine</a:t>
            </a:r>
            <a:r>
              <a:rPr lang="en-US" sz="36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hlinkClick r:id="rId3" action="ppaction://hlinksldjump"/>
              </a:rPr>
              <a:t>objave</a:t>
            </a:r>
            <a:r>
              <a:rPr lang="en-US" sz="36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hlinkClick r:id="rId3" action="ppaction://hlinksldjump"/>
              </a:rPr>
              <a:t>sa</a:t>
            </a:r>
            <a:r>
              <a:rPr lang="en-US" sz="36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hlinkClick r:id="rId3" action="ppaction://hlinksldjump"/>
              </a:rPr>
              <a:t>svog</a:t>
            </a:r>
            <a:r>
              <a:rPr lang="en-US" sz="36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hlinkClick r:id="rId3" action="ppaction://hlinksldjump"/>
              </a:rPr>
              <a:t>facebooka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3600" dirty="0" smtClean="0">
                <a:solidFill>
                  <a:schemeClr val="bg1"/>
                </a:solidFill>
                <a:hlinkClick r:id="rId4" action="ppaction://hlinksldjump"/>
              </a:rPr>
              <a:t>b)</a:t>
            </a:r>
            <a:r>
              <a:rPr lang="en-US" sz="3600" dirty="0" err="1" smtClean="0">
                <a:solidFill>
                  <a:schemeClr val="bg1"/>
                </a:solidFill>
                <a:hlinkClick r:id="rId4" action="ppaction://hlinksldjump"/>
              </a:rPr>
              <a:t>Prijavio</a:t>
            </a:r>
            <a:r>
              <a:rPr lang="en-US" sz="36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hlinkClick r:id="rId4" action="ppaction://hlinksldjump"/>
              </a:rPr>
              <a:t>Ivu</a:t>
            </a:r>
            <a:r>
              <a:rPr lang="en-US" sz="36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hlinkClick r:id="rId4" action="ppaction://hlinksldjump"/>
              </a:rPr>
              <a:t>policiji</a:t>
            </a:r>
            <a:r>
              <a:rPr lang="en-US" sz="3600" dirty="0" smtClean="0">
                <a:solidFill>
                  <a:schemeClr val="bg1"/>
                </a:solidFill>
                <a:hlinkClick r:id="rId4" action="ppaction://hlinksldjump"/>
              </a:rPr>
              <a:t> I ne </a:t>
            </a:r>
            <a:r>
              <a:rPr lang="en-US" sz="3600" dirty="0" err="1" smtClean="0">
                <a:solidFill>
                  <a:schemeClr val="bg1"/>
                </a:solidFill>
                <a:hlinkClick r:id="rId4" action="ppaction://hlinksldjump"/>
              </a:rPr>
              <a:t>odavao</a:t>
            </a:r>
            <a:r>
              <a:rPr lang="en-US" sz="36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hlinkClick r:id="rId4" action="ppaction://hlinksldjump"/>
              </a:rPr>
              <a:t>svoje</a:t>
            </a:r>
            <a:r>
              <a:rPr lang="en-US" sz="36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hlinkClick r:id="rId4" action="ppaction://hlinksldjump"/>
              </a:rPr>
              <a:t>lozinke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3600" dirty="0" smtClean="0">
                <a:solidFill>
                  <a:schemeClr val="bg1"/>
                </a:solidFill>
                <a:hlinkClick r:id="rId3" action="ppaction://hlinksldjump"/>
              </a:rPr>
              <a:t>c)</a:t>
            </a:r>
            <a:r>
              <a:rPr lang="en-US" sz="3600" dirty="0" err="1" smtClean="0">
                <a:solidFill>
                  <a:schemeClr val="bg1"/>
                </a:solidFill>
                <a:hlinkClick r:id="rId3" action="ppaction://hlinksldjump"/>
              </a:rPr>
              <a:t>počinio</a:t>
            </a:r>
            <a:r>
              <a:rPr lang="en-US" sz="3600" dirty="0" smtClean="0">
                <a:solidFill>
                  <a:schemeClr val="bg1"/>
                </a:solidFill>
                <a:hlinkClick r:id="rId3" action="ppaction://hlinksldjump"/>
              </a:rPr>
              <a:t>/la </a:t>
            </a:r>
            <a:r>
              <a:rPr lang="en-US" sz="3600" dirty="0" err="1" smtClean="0">
                <a:solidFill>
                  <a:schemeClr val="bg1"/>
                </a:solidFill>
                <a:hlinkClick r:id="rId3" action="ppaction://hlinksldjump"/>
              </a:rPr>
              <a:t>nešto</a:t>
            </a:r>
            <a:r>
              <a:rPr lang="en-US" sz="36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hlinkClick r:id="rId3" action="ppaction://hlinksldjump"/>
              </a:rPr>
              <a:t>grozno</a:t>
            </a:r>
            <a:r>
              <a:rPr lang="en-US" sz="36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hlinkClick r:id="rId3" action="ppaction://hlinksldjump"/>
              </a:rPr>
              <a:t>za</a:t>
            </a:r>
            <a:r>
              <a:rPr lang="en-US" sz="36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hlinkClick r:id="rId3" action="ppaction://hlinksldjump"/>
              </a:rPr>
              <a:t>što</a:t>
            </a:r>
            <a:r>
              <a:rPr lang="en-US" sz="3600" dirty="0" smtClean="0">
                <a:solidFill>
                  <a:schemeClr val="bg1"/>
                </a:solidFill>
                <a:hlinkClick r:id="rId3" action="ppaction://hlinksldjump"/>
              </a:rPr>
              <a:t> bi </a:t>
            </a:r>
            <a:r>
              <a:rPr lang="en-US" sz="3600" dirty="0" err="1" smtClean="0">
                <a:solidFill>
                  <a:schemeClr val="bg1"/>
                </a:solidFill>
                <a:hlinkClick r:id="rId3" action="ppaction://hlinksldjump"/>
              </a:rPr>
              <a:t>svima</a:t>
            </a:r>
            <a:r>
              <a:rPr lang="en-US" sz="36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hlinkClick r:id="rId3" action="ppaction://hlinksldjump"/>
              </a:rPr>
              <a:t>bilo</a:t>
            </a:r>
            <a:r>
              <a:rPr lang="en-US" sz="36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hlinkClick r:id="rId3" action="ppaction://hlinksldjump"/>
              </a:rPr>
              <a:t>žao</a:t>
            </a:r>
            <a:r>
              <a:rPr lang="en-US" sz="3600" dirty="0" smtClean="0">
                <a:solidFill>
                  <a:schemeClr val="bg1"/>
                </a:solidFill>
                <a:hlinkClick r:id="rId3" action="ppaction://hlinksldjump"/>
              </a:rPr>
              <a:t>.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zervirano mjesto sadržaja 3" descr="Slik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8041"/>
            <a:ext cx="9144000" cy="7707921"/>
          </a:xfrm>
        </p:spPr>
      </p:pic>
      <p:sp>
        <p:nvSpPr>
          <p:cNvPr id="5" name="Pravokutnik 4"/>
          <p:cNvSpPr/>
          <p:nvPr/>
        </p:nvSpPr>
        <p:spPr>
          <a:xfrm>
            <a:off x="323528" y="404664"/>
            <a:ext cx="8424936" cy="56886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niOkvir 5"/>
          <p:cNvSpPr txBox="1"/>
          <p:nvPr/>
        </p:nvSpPr>
        <p:spPr>
          <a:xfrm>
            <a:off x="611560" y="476672"/>
            <a:ext cx="61926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TOČAN  ODGOVOR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SAVJET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Marin\Desktop\01234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908720"/>
            <a:ext cx="6345238" cy="3990975"/>
          </a:xfrm>
          <a:prstGeom prst="rect">
            <a:avLst/>
          </a:prstGeom>
          <a:noFill/>
        </p:spPr>
      </p:pic>
      <p:pic>
        <p:nvPicPr>
          <p:cNvPr id="8" name="Picture 3" descr="C:\Users\Marin\Desktop\0124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365104"/>
            <a:ext cx="6450013" cy="1543050"/>
          </a:xfrm>
          <a:prstGeom prst="rect">
            <a:avLst/>
          </a:prstGeom>
          <a:noFill/>
        </p:spPr>
      </p:pic>
      <p:sp>
        <p:nvSpPr>
          <p:cNvPr id="9" name="Akcijski gumb: Naprijed ili dalje 8">
            <a:hlinkClick r:id="rId5" action="ppaction://hlinksldjump" highlightClick="1"/>
          </p:cNvPr>
          <p:cNvSpPr/>
          <p:nvPr/>
        </p:nvSpPr>
        <p:spPr>
          <a:xfrm>
            <a:off x="3779912" y="6165304"/>
            <a:ext cx="100811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a 21"/>
          <p:cNvGrpSpPr/>
          <p:nvPr/>
        </p:nvGrpSpPr>
        <p:grpSpPr>
          <a:xfrm>
            <a:off x="467544" y="116632"/>
            <a:ext cx="8208912" cy="5688632"/>
            <a:chOff x="467544" y="116632"/>
            <a:chExt cx="8208912" cy="5688632"/>
          </a:xfrm>
        </p:grpSpPr>
        <p:sp>
          <p:nvSpPr>
            <p:cNvPr id="4" name="Pravokutnik 3"/>
            <p:cNvSpPr/>
            <p:nvPr/>
          </p:nvSpPr>
          <p:spPr>
            <a:xfrm>
              <a:off x="467544" y="116632"/>
              <a:ext cx="8208912" cy="5688632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1028" name="Picture 4" descr="C:\Users\OŠ Z. i F. Otočac\Desktop\Nova mapa\01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1025420"/>
              <a:ext cx="6624736" cy="3771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upa 22"/>
          <p:cNvGrpSpPr/>
          <p:nvPr/>
        </p:nvGrpSpPr>
        <p:grpSpPr>
          <a:xfrm>
            <a:off x="2444393" y="81265"/>
            <a:ext cx="2292698" cy="2207030"/>
            <a:chOff x="2444393" y="81265"/>
            <a:chExt cx="2292698" cy="2207030"/>
          </a:xfrm>
        </p:grpSpPr>
        <p:sp>
          <p:nvSpPr>
            <p:cNvPr id="13" name="Obični oblačić 12"/>
            <p:cNvSpPr/>
            <p:nvPr/>
          </p:nvSpPr>
          <p:spPr>
            <a:xfrm rot="21255528">
              <a:off x="2444393" y="81265"/>
              <a:ext cx="2292698" cy="2207030"/>
            </a:xfrm>
            <a:prstGeom prst="cloudCallo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TekstniOkvir 9"/>
            <p:cNvSpPr txBox="1"/>
            <p:nvPr/>
          </p:nvSpPr>
          <p:spPr>
            <a:xfrm>
              <a:off x="2942670" y="307617"/>
              <a:ext cx="129614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Sine jesi li  objavio svoje osobne podatke na </a:t>
              </a:r>
              <a:r>
                <a:rPr lang="hr-HR" dirty="0" smtClean="0"/>
                <a:t>Internetu?</a:t>
              </a:r>
              <a:endParaRPr lang="hr-HR" dirty="0"/>
            </a:p>
          </p:txBody>
        </p:sp>
      </p:grpSp>
      <p:grpSp>
        <p:nvGrpSpPr>
          <p:cNvPr id="24" name="Grupa 23"/>
          <p:cNvGrpSpPr/>
          <p:nvPr/>
        </p:nvGrpSpPr>
        <p:grpSpPr>
          <a:xfrm>
            <a:off x="6898209" y="215148"/>
            <a:ext cx="1972318" cy="1804861"/>
            <a:chOff x="6898209" y="215148"/>
            <a:chExt cx="1972318" cy="1804861"/>
          </a:xfrm>
        </p:grpSpPr>
        <p:sp>
          <p:nvSpPr>
            <p:cNvPr id="9" name="Obični oblačić 8"/>
            <p:cNvSpPr/>
            <p:nvPr/>
          </p:nvSpPr>
          <p:spPr>
            <a:xfrm rot="21255528">
              <a:off x="6898209" y="215148"/>
              <a:ext cx="1972318" cy="1804861"/>
            </a:xfrm>
            <a:prstGeom prst="cloudCallo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TekstniOkvir 10"/>
            <p:cNvSpPr txBox="1"/>
            <p:nvPr/>
          </p:nvSpPr>
          <p:spPr>
            <a:xfrm>
              <a:off x="7278148" y="655913"/>
              <a:ext cx="13681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…naravno da jesam,pa svi to rade…</a:t>
              </a:r>
              <a:endParaRPr lang="hr-HR" dirty="0"/>
            </a:p>
          </p:txBody>
        </p:sp>
      </p:grpSp>
      <p:sp>
        <p:nvSpPr>
          <p:cNvPr id="26" name="Akcijski gumb: Naprijed ili dalje 25">
            <a:hlinkClick r:id="rId4" action="ppaction://hlinksldjump" highlightClick="1"/>
          </p:cNvPr>
          <p:cNvSpPr/>
          <p:nvPr/>
        </p:nvSpPr>
        <p:spPr>
          <a:xfrm>
            <a:off x="3851920" y="5877272"/>
            <a:ext cx="98981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TekstniOkvir 26"/>
          <p:cNvSpPr txBox="1"/>
          <p:nvPr/>
        </p:nvSpPr>
        <p:spPr>
          <a:xfrm>
            <a:off x="1979712" y="429309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Petar</a:t>
            </a:r>
            <a:endParaRPr lang="hr-HR" dirty="0"/>
          </a:p>
        </p:txBody>
      </p:sp>
      <p:sp>
        <p:nvSpPr>
          <p:cNvPr id="28" name="TekstniOkvir 27"/>
          <p:cNvSpPr txBox="1"/>
          <p:nvPr/>
        </p:nvSpPr>
        <p:spPr>
          <a:xfrm>
            <a:off x="6516216" y="4293096"/>
            <a:ext cx="112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Tin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519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zervirano mjesto sadržaja 3" descr="Slik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8041"/>
            <a:ext cx="9144000" cy="7707921"/>
          </a:xfrm>
        </p:spPr>
      </p:pic>
      <p:sp>
        <p:nvSpPr>
          <p:cNvPr id="5" name="Pravokutnik 4"/>
          <p:cNvSpPr/>
          <p:nvPr/>
        </p:nvSpPr>
        <p:spPr>
          <a:xfrm>
            <a:off x="323528" y="404664"/>
            <a:ext cx="8424936" cy="56886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niOkvir 5"/>
          <p:cNvSpPr txBox="1"/>
          <p:nvPr/>
        </p:nvSpPr>
        <p:spPr>
          <a:xfrm>
            <a:off x="611560" y="476672"/>
            <a:ext cx="61926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NETOČAN  ODGOVOR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SAVJET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Marin\Desktop\01234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908720"/>
            <a:ext cx="6345238" cy="3990975"/>
          </a:xfrm>
          <a:prstGeom prst="rect">
            <a:avLst/>
          </a:prstGeom>
          <a:noFill/>
        </p:spPr>
      </p:pic>
      <p:pic>
        <p:nvPicPr>
          <p:cNvPr id="8" name="Picture 3" descr="C:\Users\Marin\Desktop\0124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365104"/>
            <a:ext cx="6450013" cy="1543050"/>
          </a:xfrm>
          <a:prstGeom prst="rect">
            <a:avLst/>
          </a:prstGeom>
          <a:noFill/>
        </p:spPr>
      </p:pic>
      <p:sp>
        <p:nvSpPr>
          <p:cNvPr id="9" name="Akcijski gumb: Naprijed ili dalje 8">
            <a:hlinkClick r:id="rId5" action="ppaction://hlinksldjump" highlightClick="1"/>
          </p:cNvPr>
          <p:cNvSpPr/>
          <p:nvPr/>
        </p:nvSpPr>
        <p:spPr>
          <a:xfrm>
            <a:off x="3779912" y="6165304"/>
            <a:ext cx="100811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500042"/>
            <a:ext cx="8001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endParaRPr lang="hr-HR" sz="3600" dirty="0" smtClean="0">
              <a:solidFill>
                <a:schemeClr val="bg1"/>
              </a:solidFill>
            </a:endParaRPr>
          </a:p>
          <a:p>
            <a:pPr marL="914400" indent="-914400">
              <a:buAutoNum type="alphaLcParenR" startAt="2"/>
            </a:pPr>
            <a:endParaRPr lang="hr-HR" sz="4800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142852"/>
            <a:ext cx="8429684" cy="56436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6357950" y="307181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Marko</a:t>
            </a: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1785918" y="314324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Ivan</a:t>
            </a:r>
            <a:endParaRPr lang="hr-HR" dirty="0"/>
          </a:p>
        </p:txBody>
      </p:sp>
      <p:sp>
        <p:nvSpPr>
          <p:cNvPr id="16" name="TextBox 15"/>
          <p:cNvSpPr txBox="1"/>
          <p:nvPr/>
        </p:nvSpPr>
        <p:spPr>
          <a:xfrm>
            <a:off x="539552" y="260648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dirty="0" smtClean="0">
                <a:solidFill>
                  <a:schemeClr val="bg1"/>
                </a:solidFill>
              </a:rPr>
              <a:t>…Katarina je </a:t>
            </a:r>
            <a:r>
              <a:rPr lang="en-US" sz="3600" dirty="0" err="1" smtClean="0">
                <a:solidFill>
                  <a:schemeClr val="bg1"/>
                </a:solidFill>
              </a:rPr>
              <a:t>dobila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ružnu</a:t>
            </a:r>
            <a:r>
              <a:rPr lang="en-US" sz="3600" dirty="0" smtClean="0">
                <a:solidFill>
                  <a:schemeClr val="bg1"/>
                </a:solidFill>
              </a:rPr>
              <a:t> I </a:t>
            </a:r>
            <a:r>
              <a:rPr lang="en-US" sz="3600" dirty="0" err="1" smtClean="0">
                <a:solidFill>
                  <a:schemeClr val="bg1"/>
                </a:solidFill>
              </a:rPr>
              <a:t>prijeteću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poruku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od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Ane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na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svoj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mobitel</a:t>
            </a:r>
            <a:r>
              <a:rPr lang="en-US" sz="3600" dirty="0" smtClean="0">
                <a:solidFill>
                  <a:schemeClr val="bg1"/>
                </a:solidFill>
              </a:rPr>
              <a:t>…</a:t>
            </a:r>
            <a:endParaRPr lang="hr-HR" sz="3600" dirty="0" smtClean="0">
              <a:solidFill>
                <a:schemeClr val="bg1"/>
              </a:solidFill>
            </a:endParaRPr>
          </a:p>
        </p:txBody>
      </p:sp>
      <p:sp>
        <p:nvSpPr>
          <p:cNvPr id="8" name="Akcijski gumb: Naprijed ili dalje 7">
            <a:hlinkClick r:id="rId3" action="ppaction://hlinksldjump" highlightClick="1"/>
          </p:cNvPr>
          <p:cNvSpPr/>
          <p:nvPr/>
        </p:nvSpPr>
        <p:spPr>
          <a:xfrm>
            <a:off x="2483768" y="5805264"/>
            <a:ext cx="144016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C:\Users\Marin\Desktop\mobitel_481130S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412776"/>
            <a:ext cx="7272808" cy="3960440"/>
          </a:xfrm>
          <a:prstGeom prst="rect">
            <a:avLst/>
          </a:prstGeom>
          <a:noFill/>
        </p:spPr>
      </p:pic>
      <p:sp>
        <p:nvSpPr>
          <p:cNvPr id="10" name="Pravokutnik 9"/>
          <p:cNvSpPr/>
          <p:nvPr/>
        </p:nvSpPr>
        <p:spPr>
          <a:xfrm>
            <a:off x="971600" y="1988840"/>
            <a:ext cx="7200800" cy="30243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ravokutnik 10"/>
          <p:cNvSpPr/>
          <p:nvPr/>
        </p:nvSpPr>
        <p:spPr>
          <a:xfrm>
            <a:off x="2987824" y="1628800"/>
            <a:ext cx="367240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kstniOkvir 13"/>
          <p:cNvSpPr txBox="1"/>
          <p:nvPr/>
        </p:nvSpPr>
        <p:spPr>
          <a:xfrm>
            <a:off x="3059832" y="162880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Ana </a:t>
            </a:r>
            <a:endParaRPr lang="en-US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1043608" y="2132856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ti</a:t>
            </a:r>
            <a:r>
              <a:rPr lang="en-US" dirty="0" smtClean="0"/>
              <a:t> </a:t>
            </a:r>
            <a:r>
              <a:rPr lang="en-US" dirty="0" err="1" smtClean="0"/>
              <a:t>misliš</a:t>
            </a:r>
            <a:r>
              <a:rPr lang="en-US" dirty="0" smtClean="0"/>
              <a:t> </a:t>
            </a:r>
            <a:r>
              <a:rPr lang="en-US" dirty="0" err="1" smtClean="0"/>
              <a:t>tko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ti</a:t>
            </a:r>
            <a:r>
              <a:rPr lang="en-US" dirty="0" smtClean="0"/>
              <a:t> </a:t>
            </a:r>
            <a:r>
              <a:rPr lang="en-US" dirty="0" err="1" smtClean="0"/>
              <a:t>gus</a:t>
            </a:r>
            <a:r>
              <a:rPr lang="en-US" dirty="0" smtClean="0"/>
              <a:t>*o,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raditi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hoću</a:t>
            </a:r>
            <a:r>
              <a:rPr lang="en-US" dirty="0" smtClean="0"/>
              <a:t> </a:t>
            </a:r>
            <a:r>
              <a:rPr lang="en-US" dirty="0" err="1" smtClean="0"/>
              <a:t>došla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u </a:t>
            </a:r>
            <a:r>
              <a:rPr lang="en-US" dirty="0" err="1" smtClean="0"/>
              <a:t>novu</a:t>
            </a:r>
            <a:r>
              <a:rPr lang="en-US" dirty="0" smtClean="0"/>
              <a:t> </a:t>
            </a:r>
            <a:r>
              <a:rPr lang="en-US" dirty="0" err="1" smtClean="0"/>
              <a:t>školu</a:t>
            </a:r>
            <a:r>
              <a:rPr lang="en-US" dirty="0" smtClean="0"/>
              <a:t> I </a:t>
            </a:r>
            <a:r>
              <a:rPr lang="en-US" dirty="0" err="1" smtClean="0"/>
              <a:t>odma</a:t>
            </a:r>
            <a:r>
              <a:rPr lang="en-US" dirty="0" smtClean="0"/>
              <a:t> mi  </a:t>
            </a:r>
            <a:r>
              <a:rPr lang="en-US" dirty="0" err="1" smtClean="0"/>
              <a:t>misliš</a:t>
            </a:r>
            <a:r>
              <a:rPr lang="en-US" dirty="0" smtClean="0"/>
              <a:t> </a:t>
            </a:r>
            <a:r>
              <a:rPr lang="en-US" dirty="0" err="1" smtClean="0"/>
              <a:t>preuzeti</a:t>
            </a:r>
            <a:r>
              <a:rPr lang="en-US" dirty="0" smtClean="0"/>
              <a:t> </a:t>
            </a:r>
            <a:r>
              <a:rPr lang="en-US" dirty="0" err="1" smtClean="0"/>
              <a:t>prijatelje</a:t>
            </a:r>
            <a:r>
              <a:rPr lang="en-US" dirty="0" smtClean="0"/>
              <a:t> ,e pa </a:t>
            </a:r>
            <a:r>
              <a:rPr lang="en-US" dirty="0" err="1" smtClean="0"/>
              <a:t>nećeš</a:t>
            </a:r>
            <a:r>
              <a:rPr lang="en-US" dirty="0" smtClean="0"/>
              <a:t> </a:t>
            </a:r>
            <a:r>
              <a:rPr lang="en-US" dirty="0" err="1" smtClean="0"/>
              <a:t>poslje</a:t>
            </a:r>
            <a:r>
              <a:rPr lang="en-US" dirty="0" smtClean="0"/>
              <a:t> </a:t>
            </a:r>
            <a:r>
              <a:rPr lang="en-US" dirty="0" err="1" smtClean="0"/>
              <a:t>škole</a:t>
            </a:r>
            <a:r>
              <a:rPr lang="en-US" dirty="0" smtClean="0"/>
              <a:t> </a:t>
            </a:r>
            <a:r>
              <a:rPr lang="en-US" dirty="0" err="1" smtClean="0"/>
              <a:t>ću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sačekat</a:t>
            </a:r>
            <a:r>
              <a:rPr lang="en-US" dirty="0" smtClean="0"/>
              <a:t> I  </a:t>
            </a:r>
            <a:r>
              <a:rPr lang="en-US" dirty="0" err="1" smtClean="0"/>
              <a:t>istuć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znaš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19845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Rezervirano mjesto sadržaja 5" descr="Slik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84202"/>
          </a:xfrm>
        </p:spPr>
      </p:pic>
      <p:sp>
        <p:nvSpPr>
          <p:cNvPr id="7" name="Pravokutnik 6"/>
          <p:cNvSpPr/>
          <p:nvPr/>
        </p:nvSpPr>
        <p:spPr>
          <a:xfrm>
            <a:off x="395536" y="404664"/>
            <a:ext cx="8280920" cy="55446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kstniOkvir 18"/>
          <p:cNvSpPr txBox="1"/>
          <p:nvPr/>
        </p:nvSpPr>
        <p:spPr>
          <a:xfrm>
            <a:off x="3779912" y="61653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kstniOkvir 7"/>
          <p:cNvSpPr txBox="1"/>
          <p:nvPr/>
        </p:nvSpPr>
        <p:spPr>
          <a:xfrm>
            <a:off x="611560" y="476672"/>
            <a:ext cx="64807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5.Pitanje 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  <a:r>
              <a:rPr lang="en-US" sz="2800" dirty="0" err="1" smtClean="0">
                <a:solidFill>
                  <a:srgbClr val="FFFF00"/>
                </a:solidFill>
              </a:rPr>
              <a:t>Što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bi vi </a:t>
            </a:r>
            <a:r>
              <a:rPr lang="en-US" sz="2800" dirty="0" err="1" smtClean="0">
                <a:solidFill>
                  <a:srgbClr val="FFFF00"/>
                </a:solidFill>
              </a:rPr>
              <a:t>učinili</a:t>
            </a:r>
            <a:r>
              <a:rPr lang="en-US" sz="2800" dirty="0" smtClean="0">
                <a:solidFill>
                  <a:srgbClr val="FFFF00"/>
                </a:solidFill>
              </a:rPr>
              <a:t> da </a:t>
            </a:r>
            <a:r>
              <a:rPr lang="en-US" sz="2800" dirty="0" err="1" smtClean="0">
                <a:solidFill>
                  <a:srgbClr val="FFFF00"/>
                </a:solidFill>
              </a:rPr>
              <a:t>ste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na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Katarininom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mjestu</a:t>
            </a:r>
            <a:r>
              <a:rPr lang="en-US" sz="2800" dirty="0" smtClean="0">
                <a:solidFill>
                  <a:srgbClr val="FFFF00"/>
                </a:solidFill>
              </a:rPr>
              <a:t>?</a:t>
            </a:r>
          </a:p>
          <a:p>
            <a:endParaRPr lang="en-US" sz="4000" dirty="0" smtClean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  <a:hlinkClick r:id="rId3" action="ppaction://hlinksldjump"/>
              </a:rPr>
              <a:t>a)</a:t>
            </a:r>
            <a:r>
              <a:rPr lang="en-US" sz="4000" dirty="0" err="1" smtClean="0">
                <a:solidFill>
                  <a:schemeClr val="bg1"/>
                </a:solidFill>
                <a:hlinkClick r:id="rId3" action="ppaction://hlinksldjump"/>
              </a:rPr>
              <a:t>Potražio</a:t>
            </a:r>
            <a:r>
              <a:rPr lang="en-US" sz="40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hlinkClick r:id="rId3" action="ppaction://hlinksldjump"/>
              </a:rPr>
              <a:t>pomoć</a:t>
            </a:r>
            <a:r>
              <a:rPr lang="en-US" sz="40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hlinkClick r:id="rId3" action="ppaction://hlinksldjump"/>
              </a:rPr>
              <a:t>pedagoga</a:t>
            </a:r>
            <a:r>
              <a:rPr lang="en-US" sz="40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hlinkClick r:id="rId3" action="ppaction://hlinksldjump"/>
              </a:rPr>
              <a:t>ili</a:t>
            </a:r>
            <a:r>
              <a:rPr lang="en-US" sz="40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hlinkClick r:id="rId3" action="ppaction://hlinksldjump"/>
              </a:rPr>
              <a:t>učitelja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4000" dirty="0" smtClean="0">
                <a:solidFill>
                  <a:schemeClr val="bg1"/>
                </a:solidFill>
                <a:hlinkClick r:id="rId4" action="ppaction://hlinksldjump"/>
              </a:rPr>
              <a:t>b)</a:t>
            </a:r>
            <a:r>
              <a:rPr lang="en-US" sz="4000" dirty="0" err="1" smtClean="0">
                <a:solidFill>
                  <a:schemeClr val="bg1"/>
                </a:solidFill>
                <a:hlinkClick r:id="rId4" action="ppaction://hlinksldjump"/>
              </a:rPr>
              <a:t>Našao</a:t>
            </a:r>
            <a:r>
              <a:rPr lang="en-US" sz="4000" dirty="0" smtClean="0">
                <a:solidFill>
                  <a:schemeClr val="bg1"/>
                </a:solidFill>
                <a:hlinkClick r:id="rId4" action="ppaction://hlinksldjump"/>
              </a:rPr>
              <a:t> se  </a:t>
            </a:r>
            <a:r>
              <a:rPr lang="en-US" sz="4000" dirty="0" err="1" smtClean="0">
                <a:solidFill>
                  <a:schemeClr val="bg1"/>
                </a:solidFill>
                <a:hlinkClick r:id="rId4" action="ppaction://hlinksldjump"/>
              </a:rPr>
              <a:t>licem</a:t>
            </a:r>
            <a:r>
              <a:rPr lang="en-US" sz="4000" dirty="0" smtClean="0">
                <a:solidFill>
                  <a:schemeClr val="bg1"/>
                </a:solidFill>
                <a:hlinkClick r:id="rId4" action="ppaction://hlinksldjump"/>
              </a:rPr>
              <a:t> u lice </a:t>
            </a:r>
            <a:r>
              <a:rPr lang="en-US" sz="4000" dirty="0" err="1" smtClean="0">
                <a:solidFill>
                  <a:schemeClr val="bg1"/>
                </a:solidFill>
                <a:hlinkClick r:id="rId4" action="ppaction://hlinksldjump"/>
              </a:rPr>
              <a:t>sa</a:t>
            </a:r>
            <a:r>
              <a:rPr lang="en-US" sz="40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hlinkClick r:id="rId4" action="ppaction://hlinksldjump"/>
              </a:rPr>
              <a:t>Anom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4000" dirty="0" smtClean="0">
                <a:solidFill>
                  <a:schemeClr val="bg1"/>
                </a:solidFill>
                <a:hlinkClick r:id="rId4" action="ppaction://hlinksldjump"/>
              </a:rPr>
              <a:t>c)</a:t>
            </a:r>
            <a:r>
              <a:rPr lang="en-US" sz="4000" dirty="0" err="1" smtClean="0">
                <a:solidFill>
                  <a:schemeClr val="bg1"/>
                </a:solidFill>
                <a:hlinkClick r:id="rId4" action="ppaction://hlinksldjump"/>
              </a:rPr>
              <a:t>Dopustio</a:t>
            </a:r>
            <a:r>
              <a:rPr lang="en-US" sz="40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hlinkClick r:id="rId4" action="ppaction://hlinksldjump"/>
              </a:rPr>
              <a:t>da</a:t>
            </a:r>
            <a:r>
              <a:rPr lang="en-US" sz="4000" dirty="0" smtClean="0">
                <a:solidFill>
                  <a:schemeClr val="bg1"/>
                </a:solidFill>
                <a:hlinkClick r:id="rId4" action="ppaction://hlinksldjump"/>
              </a:rPr>
              <a:t> me Ana </a:t>
            </a:r>
            <a:r>
              <a:rPr lang="en-US" sz="4000" dirty="0" err="1" smtClean="0">
                <a:solidFill>
                  <a:schemeClr val="bg1"/>
                </a:solidFill>
                <a:hlinkClick r:id="rId4" action="ppaction://hlinksldjump"/>
              </a:rPr>
              <a:t>istuče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Rezervirano mjesto sadržaja 5" descr="Slik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84202"/>
          </a:xfrm>
        </p:spPr>
      </p:pic>
      <p:sp>
        <p:nvSpPr>
          <p:cNvPr id="7" name="Pravokutnik 6"/>
          <p:cNvSpPr/>
          <p:nvPr/>
        </p:nvSpPr>
        <p:spPr>
          <a:xfrm>
            <a:off x="395536" y="404664"/>
            <a:ext cx="8280920" cy="55446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kstniOkvir 18"/>
          <p:cNvSpPr txBox="1"/>
          <p:nvPr/>
        </p:nvSpPr>
        <p:spPr>
          <a:xfrm>
            <a:off x="3779912" y="61653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kstniOkvir 7"/>
          <p:cNvSpPr txBox="1"/>
          <p:nvPr/>
        </p:nvSpPr>
        <p:spPr>
          <a:xfrm>
            <a:off x="467544" y="548680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Točan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odgovor</a:t>
            </a:r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SAVJET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10242" name="Picture 2" descr="C:\Users\Marin\Desktop\Cap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12776"/>
            <a:ext cx="6792912" cy="4292724"/>
          </a:xfrm>
          <a:prstGeom prst="rect">
            <a:avLst/>
          </a:prstGeom>
          <a:noFill/>
        </p:spPr>
      </p:pic>
      <p:sp>
        <p:nvSpPr>
          <p:cNvPr id="9" name="Akcijski gumb: Naprijed ili dalje 8">
            <a:hlinkClick r:id="rId4" action="ppaction://hlinksldjump" highlightClick="1"/>
          </p:cNvPr>
          <p:cNvSpPr/>
          <p:nvPr/>
        </p:nvSpPr>
        <p:spPr>
          <a:xfrm>
            <a:off x="3563888" y="5949280"/>
            <a:ext cx="136815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Rezervirano mjesto sadržaja 5" descr="Slik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84202"/>
          </a:xfrm>
        </p:spPr>
      </p:pic>
      <p:sp>
        <p:nvSpPr>
          <p:cNvPr id="7" name="Pravokutnik 6"/>
          <p:cNvSpPr/>
          <p:nvPr/>
        </p:nvSpPr>
        <p:spPr>
          <a:xfrm>
            <a:off x="395536" y="404664"/>
            <a:ext cx="8280920" cy="55446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kstniOkvir 18"/>
          <p:cNvSpPr txBox="1"/>
          <p:nvPr/>
        </p:nvSpPr>
        <p:spPr>
          <a:xfrm>
            <a:off x="3779912" y="61653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kstniOkvir 7"/>
          <p:cNvSpPr txBox="1"/>
          <p:nvPr/>
        </p:nvSpPr>
        <p:spPr>
          <a:xfrm>
            <a:off x="467544" y="548680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NETOČAN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odgovor</a:t>
            </a:r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SAVJET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10242" name="Picture 2" descr="C:\Users\Marin\Desktop\Cap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412776"/>
            <a:ext cx="6792912" cy="4292724"/>
          </a:xfrm>
          <a:prstGeom prst="rect">
            <a:avLst/>
          </a:prstGeom>
          <a:noFill/>
        </p:spPr>
      </p:pic>
      <p:sp>
        <p:nvSpPr>
          <p:cNvPr id="9" name="Akcijski gumb: Naprijed ili dalje 8">
            <a:hlinkClick r:id="rId4" action="ppaction://hlinksldjump" highlightClick="1"/>
          </p:cNvPr>
          <p:cNvSpPr/>
          <p:nvPr/>
        </p:nvSpPr>
        <p:spPr>
          <a:xfrm>
            <a:off x="3635896" y="5949280"/>
            <a:ext cx="100811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Rezervirano mjesto sadržaja 5" descr="Slik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84202"/>
          </a:xfrm>
        </p:spPr>
      </p:pic>
      <p:sp>
        <p:nvSpPr>
          <p:cNvPr id="7" name="Pravokutnik 6"/>
          <p:cNvSpPr/>
          <p:nvPr/>
        </p:nvSpPr>
        <p:spPr>
          <a:xfrm>
            <a:off x="395536" y="404664"/>
            <a:ext cx="8280920" cy="55446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kstniOkvir 18"/>
          <p:cNvSpPr txBox="1"/>
          <p:nvPr/>
        </p:nvSpPr>
        <p:spPr>
          <a:xfrm>
            <a:off x="3779912" y="61653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266" name="Picture 2" descr="C:\Users\Marin\Desktop\images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1313822"/>
            <a:ext cx="2952328" cy="4419434"/>
          </a:xfrm>
          <a:prstGeom prst="rect">
            <a:avLst/>
          </a:prstGeom>
          <a:noFill/>
        </p:spPr>
      </p:pic>
      <p:pic>
        <p:nvPicPr>
          <p:cNvPr id="11267" name="Picture 3" descr="C:\Users\Marin\Desktop\images (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748228"/>
            <a:ext cx="2376264" cy="4057036"/>
          </a:xfrm>
          <a:prstGeom prst="rect">
            <a:avLst/>
          </a:prstGeom>
          <a:noFill/>
        </p:spPr>
      </p:pic>
      <p:grpSp>
        <p:nvGrpSpPr>
          <p:cNvPr id="24" name="Grupa 23"/>
          <p:cNvGrpSpPr/>
          <p:nvPr/>
        </p:nvGrpSpPr>
        <p:grpSpPr>
          <a:xfrm>
            <a:off x="971600" y="0"/>
            <a:ext cx="2952328" cy="1728192"/>
            <a:chOff x="971600" y="0"/>
            <a:chExt cx="2952328" cy="1728192"/>
          </a:xfrm>
        </p:grpSpPr>
        <p:sp>
          <p:nvSpPr>
            <p:cNvPr id="15" name="Obični oblačić 14"/>
            <p:cNvSpPr/>
            <p:nvPr/>
          </p:nvSpPr>
          <p:spPr>
            <a:xfrm>
              <a:off x="971600" y="0"/>
              <a:ext cx="2952328" cy="1728192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kstniOkvir 16"/>
            <p:cNvSpPr txBox="1"/>
            <p:nvPr/>
          </p:nvSpPr>
          <p:spPr>
            <a:xfrm>
              <a:off x="1619672" y="188640"/>
              <a:ext cx="187220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Jerry,Jerry.Je</a:t>
              </a:r>
              <a:r>
                <a:rPr lang="en-US" dirty="0" smtClean="0"/>
                <a:t> </a:t>
              </a:r>
              <a:r>
                <a:rPr lang="en-US" dirty="0" err="1" smtClean="0"/>
                <a:t>li</a:t>
              </a:r>
              <a:r>
                <a:rPr lang="en-US" dirty="0" smtClean="0"/>
                <a:t> </a:t>
              </a:r>
              <a:r>
                <a:rPr lang="en-US" dirty="0" err="1" smtClean="0"/>
                <a:t>opasno</a:t>
              </a:r>
              <a:r>
                <a:rPr lang="en-US" dirty="0" smtClean="0"/>
                <a:t> </a:t>
              </a:r>
              <a:r>
                <a:rPr lang="en-US" dirty="0" err="1" smtClean="0"/>
                <a:t>igrati</a:t>
              </a:r>
              <a:r>
                <a:rPr lang="en-US" dirty="0" smtClean="0"/>
                <a:t> online </a:t>
              </a:r>
              <a:r>
                <a:rPr lang="en-US" dirty="0" err="1" smtClean="0"/>
                <a:t>igrice</a:t>
              </a:r>
              <a:r>
                <a:rPr lang="en-US" dirty="0" smtClean="0"/>
                <a:t>  </a:t>
              </a:r>
              <a:r>
                <a:rPr lang="en-US" dirty="0" err="1" smtClean="0"/>
                <a:t>sa</a:t>
              </a:r>
              <a:r>
                <a:rPr lang="en-US" dirty="0" smtClean="0"/>
                <a:t> </a:t>
              </a:r>
              <a:r>
                <a:rPr lang="en-US" dirty="0" err="1" smtClean="0"/>
                <a:t>nepoznatim</a:t>
              </a:r>
              <a:r>
                <a:rPr lang="en-US" dirty="0" smtClean="0"/>
                <a:t> </a:t>
              </a:r>
              <a:r>
                <a:rPr lang="en-US" dirty="0" err="1" smtClean="0"/>
                <a:t>osobama</a:t>
              </a:r>
              <a:r>
                <a:rPr lang="en-US" dirty="0" smtClean="0"/>
                <a:t>???</a:t>
              </a:r>
            </a:p>
          </p:txBody>
        </p:sp>
      </p:grpSp>
      <p:grpSp>
        <p:nvGrpSpPr>
          <p:cNvPr id="25" name="Grupa 24"/>
          <p:cNvGrpSpPr/>
          <p:nvPr/>
        </p:nvGrpSpPr>
        <p:grpSpPr>
          <a:xfrm>
            <a:off x="4932040" y="332656"/>
            <a:ext cx="2592288" cy="1296144"/>
            <a:chOff x="4932040" y="332656"/>
            <a:chExt cx="2592288" cy="1296144"/>
          </a:xfrm>
        </p:grpSpPr>
        <p:sp>
          <p:nvSpPr>
            <p:cNvPr id="18" name="Pravokutni oblačić 17"/>
            <p:cNvSpPr/>
            <p:nvPr/>
          </p:nvSpPr>
          <p:spPr>
            <a:xfrm>
              <a:off x="4932040" y="332656"/>
              <a:ext cx="2592288" cy="1296144"/>
            </a:xfrm>
            <a:prstGeom prst="wedge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kstniOkvir 20"/>
            <p:cNvSpPr txBox="1"/>
            <p:nvPr/>
          </p:nvSpPr>
          <p:spPr>
            <a:xfrm>
              <a:off x="5004048" y="476672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…..hm..</a:t>
              </a:r>
              <a:r>
                <a:rPr lang="en-US" dirty="0" err="1" smtClean="0"/>
                <a:t>hm</a:t>
              </a:r>
              <a:r>
                <a:rPr lang="en-US" dirty="0" smtClean="0"/>
                <a:t>…</a:t>
              </a:r>
              <a:r>
                <a:rPr lang="en-US" dirty="0" err="1" smtClean="0"/>
                <a:t>hm</a:t>
              </a:r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22" name="TekstniOkvir 21"/>
          <p:cNvSpPr txBox="1"/>
          <p:nvPr/>
        </p:nvSpPr>
        <p:spPr>
          <a:xfrm>
            <a:off x="1547664" y="53012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TOM</a:t>
            </a:r>
            <a:endParaRPr lang="en-US" dirty="0"/>
          </a:p>
        </p:txBody>
      </p:sp>
      <p:sp>
        <p:nvSpPr>
          <p:cNvPr id="23" name="TekstniOkvir 22"/>
          <p:cNvSpPr txBox="1"/>
          <p:nvPr/>
        </p:nvSpPr>
        <p:spPr>
          <a:xfrm>
            <a:off x="6228184" y="537321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JERRY</a:t>
            </a:r>
            <a:endParaRPr lang="en-US" dirty="0"/>
          </a:p>
        </p:txBody>
      </p:sp>
      <p:sp>
        <p:nvSpPr>
          <p:cNvPr id="26" name="Akcijski gumb: Naprijed ili dalje 25">
            <a:hlinkClick r:id="rId5" action="ppaction://hlinksldjump" highlightClick="1"/>
          </p:cNvPr>
          <p:cNvSpPr/>
          <p:nvPr/>
        </p:nvSpPr>
        <p:spPr>
          <a:xfrm>
            <a:off x="3707904" y="5949280"/>
            <a:ext cx="129614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Rezervirano mjesto sadržaja 5" descr="Slik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84202"/>
          </a:xfrm>
        </p:spPr>
      </p:pic>
      <p:sp>
        <p:nvSpPr>
          <p:cNvPr id="7" name="Pravokutnik 6"/>
          <p:cNvSpPr/>
          <p:nvPr/>
        </p:nvSpPr>
        <p:spPr>
          <a:xfrm>
            <a:off x="395536" y="404664"/>
            <a:ext cx="8280920" cy="55446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kstniOkvir 18"/>
          <p:cNvSpPr txBox="1"/>
          <p:nvPr/>
        </p:nvSpPr>
        <p:spPr>
          <a:xfrm>
            <a:off x="3779912" y="61653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539552" y="548680"/>
            <a:ext cx="78488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6.PITANJE  </a:t>
            </a:r>
            <a:r>
              <a:rPr lang="en-US" sz="3200" dirty="0" smtClean="0">
                <a:solidFill>
                  <a:srgbClr val="FFFF00"/>
                </a:solidFill>
              </a:rPr>
              <a:t>KOJI BI TI ODGOVOR DAO TOM-u DA  SE NALAZIŠ NA JERRY-</a:t>
            </a:r>
            <a:r>
              <a:rPr lang="en-US" sz="3200" dirty="0" err="1" smtClean="0">
                <a:solidFill>
                  <a:srgbClr val="FFFF00"/>
                </a:solidFill>
              </a:rPr>
              <a:t>evom</a:t>
            </a:r>
            <a:r>
              <a:rPr lang="en-US" sz="3200" dirty="0" smtClean="0">
                <a:solidFill>
                  <a:srgbClr val="FFFF00"/>
                </a:solidFill>
              </a:rPr>
              <a:t> MJESTU?</a:t>
            </a:r>
          </a:p>
          <a:p>
            <a:r>
              <a:rPr lang="en-US" sz="3200" dirty="0" smtClean="0">
                <a:solidFill>
                  <a:schemeClr val="bg1"/>
                </a:solidFill>
                <a:hlinkClick r:id="rId3" action="ppaction://hlinksldjump"/>
              </a:rPr>
              <a:t>a)</a:t>
            </a:r>
            <a:r>
              <a:rPr lang="en-US" sz="3200" dirty="0" err="1" smtClean="0">
                <a:solidFill>
                  <a:schemeClr val="bg1"/>
                </a:solidFill>
                <a:hlinkClick r:id="rId3" action="ppaction://hlinksldjump"/>
              </a:rPr>
              <a:t>Naravno</a:t>
            </a:r>
            <a:r>
              <a:rPr lang="en-US" sz="32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hlinkClick r:id="rId3" action="ppaction://hlinksldjump"/>
              </a:rPr>
              <a:t>da</a:t>
            </a:r>
            <a:r>
              <a:rPr lang="en-US" sz="32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hlinkClick r:id="rId3" action="ppaction://hlinksldjump"/>
              </a:rPr>
              <a:t>nije</a:t>
            </a:r>
            <a:r>
              <a:rPr lang="en-US" sz="32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hlinkClick r:id="rId3" action="ppaction://hlinksldjump"/>
              </a:rPr>
              <a:t>opasno</a:t>
            </a:r>
            <a:r>
              <a:rPr lang="en-US" sz="3200" dirty="0" smtClean="0">
                <a:solidFill>
                  <a:schemeClr val="bg1"/>
                </a:solidFill>
                <a:hlinkClick r:id="rId3" action="ppaction://hlinksldjump"/>
              </a:rPr>
              <a:t>, pa </a:t>
            </a:r>
            <a:r>
              <a:rPr lang="en-US" sz="3200" dirty="0" err="1" smtClean="0">
                <a:solidFill>
                  <a:schemeClr val="bg1"/>
                </a:solidFill>
                <a:hlinkClick r:id="rId3" action="ppaction://hlinksldjump"/>
              </a:rPr>
              <a:t>nitko</a:t>
            </a:r>
            <a:r>
              <a:rPr lang="en-US" sz="32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hlinkClick r:id="rId3" action="ppaction://hlinksldjump"/>
              </a:rPr>
              <a:t>ti</a:t>
            </a:r>
            <a:r>
              <a:rPr lang="en-US" sz="3200" dirty="0" smtClean="0">
                <a:solidFill>
                  <a:schemeClr val="bg1"/>
                </a:solidFill>
                <a:hlinkClick r:id="rId3" action="ppaction://hlinksldjump"/>
              </a:rPr>
              <a:t> ne </a:t>
            </a:r>
            <a:r>
              <a:rPr lang="en-US" sz="3200" dirty="0" err="1" smtClean="0">
                <a:solidFill>
                  <a:schemeClr val="bg1"/>
                </a:solidFill>
                <a:hlinkClick r:id="rId3" action="ppaction://hlinksldjump"/>
              </a:rPr>
              <a:t>može</a:t>
            </a:r>
            <a:r>
              <a:rPr lang="en-US" sz="32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hlinkClick r:id="rId3" action="ppaction://hlinksldjump"/>
              </a:rPr>
              <a:t>ništa</a:t>
            </a:r>
            <a:r>
              <a:rPr lang="en-US" sz="32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hlinkClick r:id="rId3" action="ppaction://hlinksldjump"/>
              </a:rPr>
              <a:t>preko</a:t>
            </a:r>
            <a:r>
              <a:rPr lang="en-US" sz="32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hlinkClick r:id="rId3" action="ppaction://hlinksldjump"/>
              </a:rPr>
              <a:t>ekrana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3200" dirty="0" smtClean="0">
                <a:solidFill>
                  <a:schemeClr val="bg1"/>
                </a:solidFill>
                <a:hlinkClick r:id="rId4" action="ppaction://hlinksldjump"/>
              </a:rPr>
              <a:t>b)Ne to je </a:t>
            </a:r>
            <a:r>
              <a:rPr lang="en-US" sz="3200" dirty="0" err="1" smtClean="0">
                <a:solidFill>
                  <a:schemeClr val="bg1"/>
                </a:solidFill>
                <a:hlinkClick r:id="rId4" action="ppaction://hlinksldjump"/>
              </a:rPr>
              <a:t>opasno</a:t>
            </a:r>
            <a:r>
              <a:rPr lang="en-US" sz="32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hlinkClick r:id="rId4" action="ppaction://hlinksldjump"/>
              </a:rPr>
              <a:t>jer</a:t>
            </a:r>
            <a:r>
              <a:rPr lang="en-US" sz="32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hlinkClick r:id="rId4" action="ppaction://hlinksldjump"/>
              </a:rPr>
              <a:t>ti</a:t>
            </a:r>
            <a:r>
              <a:rPr lang="en-US" sz="3200" dirty="0" smtClean="0">
                <a:solidFill>
                  <a:schemeClr val="bg1"/>
                </a:solidFill>
                <a:hlinkClick r:id="rId4" action="ppaction://hlinksldjump"/>
              </a:rPr>
              <a:t> to </a:t>
            </a:r>
            <a:r>
              <a:rPr lang="en-US" sz="3200" dirty="0" err="1" smtClean="0">
                <a:solidFill>
                  <a:schemeClr val="bg1"/>
                </a:solidFill>
                <a:hlinkClick r:id="rId4" action="ppaction://hlinksldjump"/>
              </a:rPr>
              <a:t>može</a:t>
            </a:r>
            <a:r>
              <a:rPr lang="en-US" sz="32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hlinkClick r:id="rId4" action="ppaction://hlinksldjump"/>
              </a:rPr>
              <a:t>naškoditi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3200" dirty="0" smtClean="0">
                <a:solidFill>
                  <a:schemeClr val="bg1"/>
                </a:solidFill>
                <a:hlinkClick r:id="rId3" action="ppaction://hlinksldjump"/>
              </a:rPr>
              <a:t>c)</a:t>
            </a:r>
            <a:r>
              <a:rPr lang="en-US" sz="3200" dirty="0" err="1" smtClean="0">
                <a:solidFill>
                  <a:schemeClr val="bg1"/>
                </a:solidFill>
                <a:hlinkClick r:id="rId3" action="ppaction://hlinksldjump"/>
              </a:rPr>
              <a:t>Naravno</a:t>
            </a:r>
            <a:r>
              <a:rPr lang="en-US" sz="3200" dirty="0" smtClean="0">
                <a:solidFill>
                  <a:schemeClr val="bg1"/>
                </a:solidFill>
                <a:hlinkClick r:id="rId3" action="ppaction://hlinksldjump"/>
              </a:rPr>
              <a:t> da </a:t>
            </a:r>
            <a:r>
              <a:rPr lang="hr-HR" sz="3200" dirty="0" smtClean="0">
                <a:solidFill>
                  <a:schemeClr val="bg1"/>
                </a:solidFill>
                <a:hlinkClick r:id="rId3" action="ppaction://hlinksldjump"/>
              </a:rPr>
              <a:t>se </a:t>
            </a:r>
            <a:r>
              <a:rPr lang="en-US" sz="3200" dirty="0" err="1" smtClean="0">
                <a:solidFill>
                  <a:schemeClr val="bg1"/>
                </a:solidFill>
                <a:hlinkClick r:id="rId3" action="ppaction://hlinksldjump"/>
              </a:rPr>
              <a:t>možeš</a:t>
            </a:r>
            <a:r>
              <a:rPr lang="hr-HR" sz="32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hlinkClick r:id="rId3" action="ppaction://hlinksldjump"/>
              </a:rPr>
              <a:t>sprijatelji</a:t>
            </a:r>
            <a:r>
              <a:rPr lang="en-US" sz="3200" dirty="0" smtClean="0">
                <a:solidFill>
                  <a:schemeClr val="bg1"/>
                </a:solidFill>
                <a:hlinkClick r:id="rId3" action="ppaction://hlinksldjump"/>
              </a:rPr>
              <a:t>  s</a:t>
            </a:r>
            <a:r>
              <a:rPr lang="hr-HR" sz="32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hlinkClick r:id="rId3" action="ppaction://hlinksldjump"/>
              </a:rPr>
              <a:t>takvim</a:t>
            </a:r>
            <a:r>
              <a:rPr lang="en-US" sz="32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hlinkClick r:id="rId3" action="ppaction://hlinksldjump"/>
              </a:rPr>
              <a:t>osobama</a:t>
            </a:r>
            <a:r>
              <a:rPr lang="en-US" sz="32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Rezervirano mjesto sadržaja 5" descr="Slik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84202"/>
          </a:xfrm>
        </p:spPr>
      </p:pic>
      <p:sp>
        <p:nvSpPr>
          <p:cNvPr id="7" name="Pravokutnik 6"/>
          <p:cNvSpPr/>
          <p:nvPr/>
        </p:nvSpPr>
        <p:spPr>
          <a:xfrm>
            <a:off x="395536" y="404664"/>
            <a:ext cx="8280920" cy="55446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kstniOkvir 18"/>
          <p:cNvSpPr txBox="1"/>
          <p:nvPr/>
        </p:nvSpPr>
        <p:spPr>
          <a:xfrm>
            <a:off x="3779912" y="61653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kstniOkvir 7"/>
          <p:cNvSpPr txBox="1"/>
          <p:nvPr/>
        </p:nvSpPr>
        <p:spPr>
          <a:xfrm>
            <a:off x="467544" y="476672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TOČAN ODGOVOR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SAVJET</a:t>
            </a:r>
          </a:p>
        </p:txBody>
      </p:sp>
      <p:pic>
        <p:nvPicPr>
          <p:cNvPr id="12290" name="Picture 2" descr="C:\Users\Marin\Desktop\0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3" y="1124744"/>
            <a:ext cx="6651995" cy="4509889"/>
          </a:xfrm>
          <a:prstGeom prst="rect">
            <a:avLst/>
          </a:prstGeom>
          <a:noFill/>
        </p:spPr>
      </p:pic>
      <p:sp>
        <p:nvSpPr>
          <p:cNvPr id="9" name="Akcijski gumb: Naprijed ili dalje 8">
            <a:hlinkClick r:id="rId4" action="ppaction://hlinksldjump" highlightClick="1"/>
          </p:cNvPr>
          <p:cNvSpPr/>
          <p:nvPr/>
        </p:nvSpPr>
        <p:spPr>
          <a:xfrm>
            <a:off x="4067944" y="6021288"/>
            <a:ext cx="129614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Rezervirano mjesto sadržaja 5" descr="Slik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84202"/>
          </a:xfrm>
        </p:spPr>
      </p:pic>
      <p:sp>
        <p:nvSpPr>
          <p:cNvPr id="7" name="Pravokutnik 6"/>
          <p:cNvSpPr/>
          <p:nvPr/>
        </p:nvSpPr>
        <p:spPr>
          <a:xfrm>
            <a:off x="395536" y="404664"/>
            <a:ext cx="8280920" cy="55446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kstniOkvir 18"/>
          <p:cNvSpPr txBox="1"/>
          <p:nvPr/>
        </p:nvSpPr>
        <p:spPr>
          <a:xfrm>
            <a:off x="3779912" y="61653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kstniOkvir 7"/>
          <p:cNvSpPr txBox="1"/>
          <p:nvPr/>
        </p:nvSpPr>
        <p:spPr>
          <a:xfrm>
            <a:off x="467544" y="476672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NETOČAN ODGOVOR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SAVJET</a:t>
            </a:r>
          </a:p>
        </p:txBody>
      </p:sp>
      <p:pic>
        <p:nvPicPr>
          <p:cNvPr id="12290" name="Picture 2" descr="C:\Users\Marin\Desktop\0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3" y="1124744"/>
            <a:ext cx="6651995" cy="4509889"/>
          </a:xfrm>
          <a:prstGeom prst="rect">
            <a:avLst/>
          </a:prstGeom>
          <a:noFill/>
        </p:spPr>
      </p:pic>
      <p:sp>
        <p:nvSpPr>
          <p:cNvPr id="9" name="Akcijski gumb: Naprijed ili dalje 8">
            <a:hlinkClick r:id="rId4" action="ppaction://hlinksldjump" highlightClick="1"/>
          </p:cNvPr>
          <p:cNvSpPr/>
          <p:nvPr/>
        </p:nvSpPr>
        <p:spPr>
          <a:xfrm>
            <a:off x="3563888" y="5949280"/>
            <a:ext cx="172819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Rezervirano mjesto sadržaja 5" descr="Slik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84202"/>
          </a:xfrm>
        </p:spPr>
      </p:pic>
      <p:sp>
        <p:nvSpPr>
          <p:cNvPr id="7" name="Pravokutnik 6"/>
          <p:cNvSpPr/>
          <p:nvPr/>
        </p:nvSpPr>
        <p:spPr>
          <a:xfrm>
            <a:off x="395536" y="404664"/>
            <a:ext cx="8280920" cy="55446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kstniOkvir 18"/>
          <p:cNvSpPr txBox="1"/>
          <p:nvPr/>
        </p:nvSpPr>
        <p:spPr>
          <a:xfrm>
            <a:off x="3779912" y="61653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314" name="Picture 2" descr="C:\Users\Marin\Desktop\preuzmi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36224"/>
            <a:ext cx="4608512" cy="4098917"/>
          </a:xfrm>
          <a:prstGeom prst="rect">
            <a:avLst/>
          </a:prstGeom>
          <a:noFill/>
        </p:spPr>
      </p:pic>
      <p:sp>
        <p:nvSpPr>
          <p:cNvPr id="8" name="Obični oblačić 7"/>
          <p:cNvSpPr/>
          <p:nvPr/>
        </p:nvSpPr>
        <p:spPr>
          <a:xfrm>
            <a:off x="4932040" y="188640"/>
            <a:ext cx="3672408" cy="180020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kstniOkvir 8"/>
          <p:cNvSpPr txBox="1"/>
          <p:nvPr/>
        </p:nvSpPr>
        <p:spPr>
          <a:xfrm>
            <a:off x="5292080" y="404664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Dobar</a:t>
            </a:r>
            <a:r>
              <a:rPr lang="en-US" dirty="0" smtClean="0"/>
              <a:t> </a:t>
            </a:r>
            <a:r>
              <a:rPr lang="en-US" dirty="0" err="1" smtClean="0"/>
              <a:t>dan.Danas</a:t>
            </a:r>
            <a:r>
              <a:rPr lang="en-US" dirty="0" smtClean="0"/>
              <a:t> </a:t>
            </a:r>
            <a:r>
              <a:rPr lang="en-US" dirty="0" err="1" smtClean="0"/>
              <a:t>radimo</a:t>
            </a:r>
            <a:r>
              <a:rPr lang="en-US" dirty="0" smtClean="0"/>
              <a:t> </a:t>
            </a:r>
            <a:r>
              <a:rPr lang="en-US" dirty="0" err="1" smtClean="0"/>
              <a:t>anketu</a:t>
            </a:r>
            <a:r>
              <a:rPr lang="en-US" dirty="0" smtClean="0"/>
              <a:t> o </a:t>
            </a:r>
            <a:r>
              <a:rPr lang="en-US" dirty="0" err="1" smtClean="0"/>
              <a:t>dobrim</a:t>
            </a:r>
            <a:r>
              <a:rPr lang="en-US" dirty="0" smtClean="0"/>
              <a:t> I </a:t>
            </a:r>
            <a:r>
              <a:rPr lang="en-US" dirty="0" err="1" smtClean="0"/>
              <a:t>lošim</a:t>
            </a:r>
            <a:r>
              <a:rPr lang="en-US" dirty="0" smtClean="0"/>
              <a:t> </a:t>
            </a:r>
            <a:r>
              <a:rPr lang="en-US" dirty="0" err="1" smtClean="0"/>
              <a:t>stranama</a:t>
            </a:r>
            <a:r>
              <a:rPr lang="en-US" dirty="0" smtClean="0"/>
              <a:t>  </a:t>
            </a:r>
            <a:r>
              <a:rPr lang="en-US" dirty="0" err="1" smtClean="0"/>
              <a:t>digitalnog</a:t>
            </a:r>
            <a:r>
              <a:rPr lang="en-US" dirty="0" smtClean="0"/>
              <a:t> </a:t>
            </a:r>
            <a:r>
              <a:rPr lang="en-US" dirty="0" err="1" smtClean="0"/>
              <a:t>doba</a:t>
            </a:r>
            <a:endParaRPr lang="en-US" dirty="0" smtClean="0"/>
          </a:p>
          <a:p>
            <a:r>
              <a:rPr lang="en-US" dirty="0" smtClean="0">
                <a:hlinkClick r:id="rId4" action="ppaction://hlinksldjump"/>
              </a:rPr>
              <a:t>PA KRENIMO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/>
          <p:cNvGrpSpPr/>
          <p:nvPr/>
        </p:nvGrpSpPr>
        <p:grpSpPr>
          <a:xfrm>
            <a:off x="611560" y="0"/>
            <a:ext cx="8064896" cy="5760640"/>
            <a:chOff x="467544" y="116632"/>
            <a:chExt cx="8208912" cy="5688632"/>
          </a:xfrm>
        </p:grpSpPr>
        <p:sp>
          <p:nvSpPr>
            <p:cNvPr id="12" name="Pravokutnik 11"/>
            <p:cNvSpPr/>
            <p:nvPr/>
          </p:nvSpPr>
          <p:spPr>
            <a:xfrm>
              <a:off x="467544" y="116632"/>
              <a:ext cx="8208912" cy="5688632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13" name="Picture 4" descr="C:\Users\OŠ Z. i F. Otočac\Desktop\Nova mapa\01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1025420"/>
              <a:ext cx="6624736" cy="3771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upa 13"/>
          <p:cNvGrpSpPr/>
          <p:nvPr/>
        </p:nvGrpSpPr>
        <p:grpSpPr>
          <a:xfrm>
            <a:off x="2444393" y="81265"/>
            <a:ext cx="2292698" cy="2207030"/>
            <a:chOff x="2444393" y="81265"/>
            <a:chExt cx="2292698" cy="2207030"/>
          </a:xfrm>
        </p:grpSpPr>
        <p:sp>
          <p:nvSpPr>
            <p:cNvPr id="15" name="Obični oblačić 14"/>
            <p:cNvSpPr/>
            <p:nvPr/>
          </p:nvSpPr>
          <p:spPr>
            <a:xfrm rot="21255528">
              <a:off x="2444393" y="81265"/>
              <a:ext cx="2292698" cy="2207030"/>
            </a:xfrm>
            <a:prstGeom prst="cloudCallo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6" name="TekstniOkvir 15"/>
            <p:cNvSpPr txBox="1"/>
            <p:nvPr/>
          </p:nvSpPr>
          <p:spPr>
            <a:xfrm>
              <a:off x="2699792" y="307617"/>
              <a:ext cx="165618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Svoje osobne podatke dao si nepoznatim osobama koji  ti mogu naškoditi.</a:t>
              </a:r>
              <a:endParaRPr lang="hr-HR" dirty="0"/>
            </a:p>
          </p:txBody>
        </p:sp>
      </p:grpSp>
      <p:sp>
        <p:nvSpPr>
          <p:cNvPr id="10" name="TekstniOkvir 9"/>
          <p:cNvSpPr txBox="1"/>
          <p:nvPr/>
        </p:nvSpPr>
        <p:spPr>
          <a:xfrm>
            <a:off x="1979712" y="436510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Petar</a:t>
            </a:r>
            <a:endParaRPr lang="hr-HR" dirty="0"/>
          </a:p>
        </p:txBody>
      </p:sp>
      <p:sp>
        <p:nvSpPr>
          <p:cNvPr id="17" name="TekstniOkvir 16"/>
          <p:cNvSpPr txBox="1"/>
          <p:nvPr/>
        </p:nvSpPr>
        <p:spPr>
          <a:xfrm>
            <a:off x="6300192" y="429309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Tin</a:t>
            </a:r>
            <a:endParaRPr lang="hr-HR" dirty="0"/>
          </a:p>
        </p:txBody>
      </p:sp>
      <p:grpSp>
        <p:nvGrpSpPr>
          <p:cNvPr id="19" name="Grupa 18"/>
          <p:cNvGrpSpPr/>
          <p:nvPr/>
        </p:nvGrpSpPr>
        <p:grpSpPr>
          <a:xfrm>
            <a:off x="6898209" y="215148"/>
            <a:ext cx="1972318" cy="1810860"/>
            <a:chOff x="6898209" y="215148"/>
            <a:chExt cx="1972318" cy="1810860"/>
          </a:xfrm>
        </p:grpSpPr>
        <p:sp>
          <p:nvSpPr>
            <p:cNvPr id="20" name="Obični oblačić 19"/>
            <p:cNvSpPr/>
            <p:nvPr/>
          </p:nvSpPr>
          <p:spPr>
            <a:xfrm rot="21255528">
              <a:off x="6898209" y="215148"/>
              <a:ext cx="1972318" cy="1804861"/>
            </a:xfrm>
            <a:prstGeom prst="cloudCallo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1" name="TekstniOkvir 20"/>
            <p:cNvSpPr txBox="1"/>
            <p:nvPr/>
          </p:nvSpPr>
          <p:spPr>
            <a:xfrm>
              <a:off x="7164288" y="548680"/>
              <a:ext cx="148201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Žao mi je tata</a:t>
              </a:r>
              <a:r>
                <a:rPr lang="en-US" dirty="0" smtClean="0"/>
                <a:t>,</a:t>
              </a:r>
              <a:r>
                <a:rPr lang="hr-HR" dirty="0" smtClean="0"/>
                <a:t> nisam znao da je to toliko opasno.</a:t>
              </a:r>
              <a:endParaRPr lang="hr-HR" dirty="0"/>
            </a:p>
          </p:txBody>
        </p:sp>
      </p:grpSp>
      <p:sp>
        <p:nvSpPr>
          <p:cNvPr id="18" name="TekstniOkvir 17"/>
          <p:cNvSpPr txBox="1"/>
          <p:nvPr/>
        </p:nvSpPr>
        <p:spPr>
          <a:xfrm>
            <a:off x="2915816" y="582265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  <a:hlinkClick r:id="rId4" action="ppaction://hlinksldjump"/>
              </a:rPr>
              <a:t>KRENI NA PITANJE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29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Rezervirano mjesto sadržaja 5" descr="Slik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84202"/>
          </a:xfrm>
        </p:spPr>
      </p:pic>
      <p:sp>
        <p:nvSpPr>
          <p:cNvPr id="7" name="Pravokutnik 6"/>
          <p:cNvSpPr/>
          <p:nvPr/>
        </p:nvSpPr>
        <p:spPr>
          <a:xfrm>
            <a:off x="395536" y="404664"/>
            <a:ext cx="8280920" cy="55446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kstniOkvir 18"/>
          <p:cNvSpPr txBox="1"/>
          <p:nvPr/>
        </p:nvSpPr>
        <p:spPr>
          <a:xfrm>
            <a:off x="3779912" y="61653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kstniOkvir 7"/>
          <p:cNvSpPr txBox="1"/>
          <p:nvPr/>
        </p:nvSpPr>
        <p:spPr>
          <a:xfrm>
            <a:off x="467544" y="476672"/>
            <a:ext cx="80648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7.Od </a:t>
            </a:r>
            <a:r>
              <a:rPr lang="en-US" sz="2800" dirty="0" err="1" smtClean="0">
                <a:solidFill>
                  <a:srgbClr val="FFFF00"/>
                </a:solidFill>
              </a:rPr>
              <a:t>navedenih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rečenica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koje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su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dobre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strane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digitalnog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doba</a:t>
            </a:r>
            <a:r>
              <a:rPr lang="en-US" sz="2800" dirty="0" smtClean="0">
                <a:solidFill>
                  <a:srgbClr val="FFFF00"/>
                </a:solidFill>
              </a:rPr>
              <a:t>…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marL="514350" indent="-514350">
              <a:buAutoNum type="alphaLcParenR"/>
            </a:pPr>
            <a:r>
              <a:rPr lang="en-US" sz="2400" dirty="0" err="1" smtClean="0">
                <a:solidFill>
                  <a:schemeClr val="bg1"/>
                </a:solidFill>
                <a:hlinkClick r:id="rId3" action="ppaction://hlinksldjump"/>
              </a:rPr>
              <a:t>Vrlo</a:t>
            </a:r>
            <a:r>
              <a:rPr lang="en-US" sz="24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hlinkClick r:id="rId3" action="ppaction://hlinksldjump"/>
              </a:rPr>
              <a:t>lako</a:t>
            </a:r>
            <a:r>
              <a:rPr lang="en-US" sz="24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hlinkClick r:id="rId3" action="ppaction://hlinksldjump"/>
              </a:rPr>
              <a:t>možeš</a:t>
            </a:r>
            <a:r>
              <a:rPr lang="en-US" sz="24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hlinkClick r:id="rId3" action="ppaction://hlinksldjump"/>
              </a:rPr>
              <a:t>doći</a:t>
            </a:r>
            <a:r>
              <a:rPr lang="en-US" sz="2400" dirty="0" smtClean="0">
                <a:solidFill>
                  <a:schemeClr val="bg1"/>
                </a:solidFill>
                <a:hlinkClick r:id="rId3" action="ppaction://hlinksldjump"/>
              </a:rPr>
              <a:t> do </a:t>
            </a:r>
            <a:r>
              <a:rPr lang="en-US" sz="2400" dirty="0" err="1" smtClean="0">
                <a:solidFill>
                  <a:schemeClr val="bg1"/>
                </a:solidFill>
                <a:hlinkClick r:id="rId3" action="ppaction://hlinksldjump"/>
              </a:rPr>
              <a:t>različitih</a:t>
            </a:r>
            <a:r>
              <a:rPr lang="en-US" sz="24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hlinkClick r:id="rId3" action="ppaction://hlinksldjump"/>
              </a:rPr>
              <a:t>informacija</a:t>
            </a:r>
            <a:r>
              <a:rPr lang="en-US" sz="2400" dirty="0" smtClean="0">
                <a:solidFill>
                  <a:schemeClr val="bg1"/>
                </a:solidFill>
                <a:hlinkClick r:id="rId3" action="ppaction://hlinksldjump"/>
              </a:rPr>
              <a:t>,</a:t>
            </a:r>
            <a:r>
              <a:rPr lang="vi-VN" sz="2400" dirty="0" smtClean="0">
                <a:hlinkClick r:id="rId3" action="ppaction://hlinksldjump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hlinkClick r:id="rId3" action="ppaction://hlinksldjump"/>
              </a:rPr>
              <a:t>možeš</a:t>
            </a:r>
            <a:r>
              <a:rPr lang="vi-VN" sz="2400" dirty="0" smtClean="0">
                <a:solidFill>
                  <a:schemeClr val="bg1"/>
                </a:solidFill>
                <a:hlinkClick r:id="rId3" action="ppaction://hlinksldjump"/>
              </a:rPr>
              <a:t> lako komunicirati i družiti se s prijateljima i rođacima koji žive daleko od tebe</a:t>
            </a:r>
            <a:r>
              <a:rPr lang="en-US" sz="2400" dirty="0" smtClean="0">
                <a:solidFill>
                  <a:schemeClr val="bg1"/>
                </a:solidFill>
                <a:hlinkClick r:id="rId3" action="ppaction://hlinksldjump"/>
              </a:rPr>
              <a:t>,</a:t>
            </a:r>
            <a:r>
              <a:rPr lang="en-US" sz="2400" dirty="0" err="1" smtClean="0">
                <a:solidFill>
                  <a:schemeClr val="bg1"/>
                </a:solidFill>
                <a:hlinkClick r:id="rId3" action="ppaction://hlinksldjump"/>
              </a:rPr>
              <a:t>možeš</a:t>
            </a:r>
            <a:r>
              <a:rPr lang="en-US" sz="24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hlinkClick r:id="rId3" action="ppaction://hlinksldjump"/>
              </a:rPr>
              <a:t>gledati</a:t>
            </a:r>
            <a:r>
              <a:rPr lang="en-US" sz="24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vi-VN" sz="24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hlinkClick r:id="rId3" action="ppaction://hlinksldjump"/>
              </a:rPr>
              <a:t>filmov</a:t>
            </a:r>
            <a:r>
              <a:rPr lang="hr-HR" sz="2400" dirty="0" smtClean="0">
                <a:solidFill>
                  <a:schemeClr val="bg1"/>
                </a:solidFill>
                <a:hlinkClick r:id="rId3" action="ppaction://hlinksldjump"/>
              </a:rPr>
              <a:t>e</a:t>
            </a:r>
            <a:r>
              <a:rPr lang="en-US" sz="2400" dirty="0" smtClean="0">
                <a:solidFill>
                  <a:schemeClr val="bg1"/>
                </a:solidFill>
                <a:hlinkClick r:id="rId3" action="ppaction://hlinksldjump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hlinkClick r:id="rId3" action="ppaction://hlinksldjump"/>
              </a:rPr>
              <a:t>utakmic</a:t>
            </a:r>
            <a:r>
              <a:rPr lang="hr-HR" sz="2400" dirty="0" smtClean="0">
                <a:solidFill>
                  <a:schemeClr val="bg1"/>
                </a:solidFill>
                <a:hlinkClick r:id="rId3" action="ppaction://hlinksldjump"/>
              </a:rPr>
              <a:t>e</a:t>
            </a:r>
            <a:r>
              <a:rPr lang="en-US" sz="24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hlinkClick r:id="rId3" action="ppaction://hlinksldjump"/>
              </a:rPr>
              <a:t>ili</a:t>
            </a:r>
            <a:r>
              <a:rPr lang="en-US" sz="24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hlinkClick r:id="rId3" action="ppaction://hlinksldjump"/>
              </a:rPr>
              <a:t>koncerat</a:t>
            </a:r>
            <a:r>
              <a:rPr lang="hr-HR" sz="2400" dirty="0" smtClean="0">
                <a:solidFill>
                  <a:schemeClr val="bg1"/>
                </a:solidFill>
                <a:hlinkClick r:id="rId3" action="ppaction://hlinksldjump"/>
              </a:rPr>
              <a:t>e</a:t>
            </a:r>
            <a:r>
              <a:rPr lang="en-US" sz="24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hlinkClick r:id="rId3" action="ppaction://hlinksldjump"/>
              </a:rPr>
              <a:t>te</a:t>
            </a:r>
            <a:r>
              <a:rPr lang="en-US" sz="24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hlinkClick r:id="rId3" action="ppaction://hlinksldjump"/>
              </a:rPr>
              <a:t>čitati</a:t>
            </a:r>
            <a:r>
              <a:rPr lang="en-US" sz="2400" dirty="0" smtClean="0">
                <a:solidFill>
                  <a:schemeClr val="bg1"/>
                </a:solidFill>
                <a:hlinkClick r:id="rId3" action="ppaction://hlinksldjump"/>
              </a:rPr>
              <a:t> o </a:t>
            </a:r>
            <a:r>
              <a:rPr lang="en-US" sz="2400" dirty="0" err="1" smtClean="0">
                <a:solidFill>
                  <a:schemeClr val="bg1"/>
                </a:solidFill>
                <a:hlinkClick r:id="rId3" action="ppaction://hlinksldjump"/>
              </a:rPr>
              <a:t>omiljenim</a:t>
            </a:r>
            <a:r>
              <a:rPr lang="en-US" sz="24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hlinkClick r:id="rId3" action="ppaction://hlinksldjump"/>
              </a:rPr>
              <a:t>osobama,možeš</a:t>
            </a:r>
            <a:r>
              <a:rPr lang="en-US" sz="2400" dirty="0" smtClean="0">
                <a:solidFill>
                  <a:schemeClr val="bg1"/>
                </a:solidFill>
                <a:hlinkClick r:id="rId3" action="ppaction://hlinksldjump"/>
              </a:rPr>
              <a:t> se </a:t>
            </a:r>
            <a:r>
              <a:rPr lang="en-US" sz="2400" dirty="0" err="1" smtClean="0">
                <a:solidFill>
                  <a:schemeClr val="bg1"/>
                </a:solidFill>
                <a:hlinkClick r:id="rId3" action="ppaction://hlinksldjump"/>
              </a:rPr>
              <a:t>zabavljati</a:t>
            </a:r>
            <a:r>
              <a:rPr lang="en-US" sz="24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hlinkClick r:id="rId3" action="ppaction://hlinksldjump"/>
              </a:rPr>
              <a:t>igrajući</a:t>
            </a:r>
            <a:r>
              <a:rPr lang="en-US" sz="2400" dirty="0" smtClean="0">
                <a:solidFill>
                  <a:schemeClr val="bg1"/>
                </a:solidFill>
                <a:hlinkClick r:id="rId3" action="ppaction://hlinksldjump"/>
              </a:rPr>
              <a:t> online </a:t>
            </a:r>
            <a:r>
              <a:rPr lang="en-US" sz="2400" dirty="0" err="1" smtClean="0">
                <a:solidFill>
                  <a:schemeClr val="bg1"/>
                </a:solidFill>
                <a:hlinkClick r:id="rId3" action="ppaction://hlinksldjump"/>
              </a:rPr>
              <a:t>igre</a:t>
            </a:r>
            <a:r>
              <a:rPr lang="en-US" sz="2400" dirty="0" smtClean="0">
                <a:solidFill>
                  <a:schemeClr val="bg1"/>
                </a:solidFill>
                <a:hlinkClick r:id="rId3" action="ppaction://hlinksldjump"/>
              </a:rPr>
              <a:t>….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514350" indent="-514350">
              <a:buAutoNum type="alphaLcParenR"/>
            </a:pPr>
            <a:r>
              <a:rPr lang="en-US" sz="2400" dirty="0" smtClean="0">
                <a:solidFill>
                  <a:schemeClr val="bg1"/>
                </a:solidFill>
                <a:hlinkClick r:id="rId4" action="ppaction://hlinksldjump"/>
              </a:rPr>
              <a:t>Na </a:t>
            </a:r>
            <a:r>
              <a:rPr lang="en-US" sz="2400" dirty="0" err="1" smtClean="0">
                <a:solidFill>
                  <a:schemeClr val="bg1"/>
                </a:solidFill>
                <a:hlinkClick r:id="rId4" action="ppaction://hlinksldjump"/>
              </a:rPr>
              <a:t>internetu</a:t>
            </a:r>
            <a:r>
              <a:rPr lang="en-US" sz="24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hlinkClick r:id="rId4" action="ppaction://hlinksldjump"/>
              </a:rPr>
              <a:t>možeš</a:t>
            </a:r>
            <a:r>
              <a:rPr lang="en-US" sz="24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hlinkClick r:id="rId4" action="ppaction://hlinksldjump"/>
              </a:rPr>
              <a:t>primiti</a:t>
            </a:r>
            <a:r>
              <a:rPr lang="en-US" sz="24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hlinkClick r:id="rId4" action="ppaction://hlinksldjump"/>
              </a:rPr>
              <a:t>različite</a:t>
            </a:r>
            <a:r>
              <a:rPr lang="en-US" sz="24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hlinkClick r:id="rId4" action="ppaction://hlinksldjump"/>
              </a:rPr>
              <a:t>negativne</a:t>
            </a:r>
            <a:r>
              <a:rPr lang="en-US" sz="24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hlinkClick r:id="rId4" action="ppaction://hlinksldjump"/>
              </a:rPr>
              <a:t>poruke</a:t>
            </a:r>
            <a:r>
              <a:rPr lang="en-US" sz="24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hlinkClick r:id="rId4" action="ppaction://hlinksldjump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hlinkClick r:id="rId4" action="ppaction://hlinksldjump"/>
              </a:rPr>
              <a:t>sadržaje</a:t>
            </a:r>
            <a:r>
              <a:rPr lang="en-US" sz="24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hlinkClick r:id="rId4" action="ppaction://hlinksldjump"/>
              </a:rPr>
              <a:t>koji</a:t>
            </a:r>
            <a:r>
              <a:rPr lang="en-US" sz="24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hlinkClick r:id="rId4" action="ppaction://hlinksldjump"/>
              </a:rPr>
              <a:t>te</a:t>
            </a:r>
            <a:r>
              <a:rPr lang="en-US" sz="24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hlinkClick r:id="rId4" action="ppaction://hlinksldjump"/>
              </a:rPr>
              <a:t>mogu</a:t>
            </a:r>
            <a:r>
              <a:rPr lang="en-US" sz="24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hlinkClick r:id="rId4" action="ppaction://hlinksldjump"/>
              </a:rPr>
              <a:t>povrijediti</a:t>
            </a:r>
            <a:r>
              <a:rPr lang="en-US" sz="2400" dirty="0" smtClean="0">
                <a:solidFill>
                  <a:schemeClr val="bg1"/>
                </a:solidFill>
                <a:hlinkClick r:id="rId4" action="ppaction://hlinksldjump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hlinkClick r:id="rId4" action="ppaction://hlinksldjump"/>
              </a:rPr>
              <a:t>ljudi</a:t>
            </a:r>
            <a:r>
              <a:rPr lang="en-US" sz="2400" dirty="0" smtClean="0">
                <a:solidFill>
                  <a:schemeClr val="bg1"/>
                </a:solidFill>
                <a:hlinkClick r:id="rId4" action="ppaction://hlinksldjump"/>
              </a:rPr>
              <a:t> se </a:t>
            </a:r>
            <a:r>
              <a:rPr lang="en-US" sz="2400" dirty="0" err="1" smtClean="0">
                <a:solidFill>
                  <a:schemeClr val="bg1"/>
                </a:solidFill>
                <a:hlinkClick r:id="rId4" action="ppaction://hlinksldjump"/>
              </a:rPr>
              <a:t>često</a:t>
            </a:r>
            <a:r>
              <a:rPr lang="en-US" sz="24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hlinkClick r:id="rId4" action="ppaction://hlinksldjump"/>
              </a:rPr>
              <a:t>skrivaju</a:t>
            </a:r>
            <a:r>
              <a:rPr lang="en-US" sz="24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hlinkClick r:id="rId4" action="ppaction://hlinksldjump"/>
              </a:rPr>
              <a:t>iza</a:t>
            </a:r>
            <a:r>
              <a:rPr lang="en-US" sz="24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hlinkClick r:id="rId4" action="ppaction://hlinksldjump"/>
              </a:rPr>
              <a:t>lažnih</a:t>
            </a:r>
            <a:r>
              <a:rPr lang="en-US" sz="24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hlinkClick r:id="rId4" action="ppaction://hlinksldjump"/>
              </a:rPr>
              <a:t>profila</a:t>
            </a:r>
            <a:r>
              <a:rPr lang="en-US" sz="2400" dirty="0" smtClean="0">
                <a:solidFill>
                  <a:schemeClr val="bg1"/>
                </a:solidFill>
                <a:hlinkClick r:id="rId4" action="ppaction://hlinksldjump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hlinkClick r:id="rId4" action="ppaction://hlinksldjump"/>
              </a:rPr>
              <a:t>ljudi</a:t>
            </a:r>
            <a:r>
              <a:rPr lang="en-US" sz="24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hlinkClick r:id="rId4" action="ppaction://hlinksldjump"/>
              </a:rPr>
              <a:t>mogu</a:t>
            </a:r>
            <a:r>
              <a:rPr lang="en-US" sz="24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hlinkClick r:id="rId4" action="ppaction://hlinksldjump"/>
              </a:rPr>
              <a:t>postati</a:t>
            </a:r>
            <a:r>
              <a:rPr lang="en-US" sz="24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hlinkClick r:id="rId4" action="ppaction://hlinksldjump"/>
              </a:rPr>
              <a:t>ovisni</a:t>
            </a:r>
            <a:r>
              <a:rPr lang="en-US" sz="2400" dirty="0" smtClean="0">
                <a:solidFill>
                  <a:schemeClr val="bg1"/>
                </a:solidFill>
                <a:hlinkClick r:id="rId4" action="ppaction://hlinksldjump"/>
              </a:rPr>
              <a:t> o </a:t>
            </a:r>
            <a:r>
              <a:rPr lang="en-US" sz="2400" dirty="0" err="1" smtClean="0">
                <a:solidFill>
                  <a:schemeClr val="bg1"/>
                </a:solidFill>
                <a:hlinkClick r:id="rId4" action="ppaction://hlinksldjump"/>
              </a:rPr>
              <a:t>digitalnim</a:t>
            </a:r>
            <a:r>
              <a:rPr lang="en-US" sz="24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hlinkClick r:id="rId4" action="ppaction://hlinksldjump"/>
              </a:rPr>
              <a:t>medijima</a:t>
            </a:r>
            <a:r>
              <a:rPr lang="en-US" sz="2400" dirty="0" smtClean="0">
                <a:solidFill>
                  <a:schemeClr val="bg1"/>
                </a:solidFill>
                <a:hlinkClick r:id="rId4" action="ppaction://hlinksldjump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hlinkClick r:id="rId4" action="ppaction://hlinksldjump"/>
              </a:rPr>
              <a:t>kupovanje</a:t>
            </a:r>
            <a:r>
              <a:rPr lang="en-US" sz="2400" dirty="0" smtClean="0">
                <a:solidFill>
                  <a:schemeClr val="bg1"/>
                </a:solidFill>
                <a:hlinkClick r:id="rId4" action="ppaction://hlinksldjump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hlinkClick r:id="rId4" action="ppaction://hlinksldjump"/>
              </a:rPr>
              <a:t>oglašavanje</a:t>
            </a:r>
            <a:r>
              <a:rPr lang="en-US" sz="24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hlinkClick r:id="rId4" action="ppaction://hlinksldjump"/>
              </a:rPr>
              <a:t>ili</a:t>
            </a:r>
            <a:r>
              <a:rPr lang="en-US" sz="24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hlinkClick r:id="rId4" action="ppaction://hlinksldjump"/>
              </a:rPr>
              <a:t>kockanje</a:t>
            </a:r>
            <a:r>
              <a:rPr lang="en-US" sz="24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hlinkClick r:id="rId4" action="ppaction://hlinksldjump"/>
              </a:rPr>
              <a:t>na</a:t>
            </a:r>
            <a:r>
              <a:rPr lang="en-US" sz="24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hlinkClick r:id="rId4" action="ppaction://hlinksldjump"/>
              </a:rPr>
              <a:t>internetu</a:t>
            </a:r>
            <a:r>
              <a:rPr lang="en-US" sz="24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hlinkClick r:id="rId4" action="ppaction://hlinksldjump"/>
              </a:rPr>
              <a:t>mogu</a:t>
            </a:r>
            <a:r>
              <a:rPr lang="en-US" sz="24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hlinkClick r:id="rId4" action="ppaction://hlinksldjump"/>
              </a:rPr>
              <a:t>tebi</a:t>
            </a:r>
            <a:r>
              <a:rPr lang="en-US" sz="24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hlinkClick r:id="rId4" action="ppaction://hlinksldjump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hlinkClick r:id="rId4" action="ppaction://hlinksldjump"/>
              </a:rPr>
              <a:t>obitelji</a:t>
            </a:r>
            <a:r>
              <a:rPr lang="en-US" sz="24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hlinkClick r:id="rId4" action="ppaction://hlinksldjump"/>
              </a:rPr>
              <a:t>nanijeti</a:t>
            </a:r>
            <a:r>
              <a:rPr lang="en-US" sz="24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hlinkClick r:id="rId4" action="ppaction://hlinksldjump"/>
              </a:rPr>
              <a:t>financijsku</a:t>
            </a:r>
            <a:r>
              <a:rPr lang="en-US" sz="24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hlinkClick r:id="rId4" action="ppaction://hlinksldjump"/>
              </a:rPr>
              <a:t>štetu</a:t>
            </a:r>
            <a:r>
              <a:rPr lang="en-US" sz="2400" dirty="0" smtClean="0">
                <a:solidFill>
                  <a:schemeClr val="bg1"/>
                </a:solidFill>
              </a:rPr>
              <a:t>…</a:t>
            </a:r>
          </a:p>
          <a:p>
            <a:pPr marL="514350" indent="-514350">
              <a:buAutoNum type="alphaLcParenR"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467544" y="141277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Rezervirano mjesto sadržaja 5" descr="Slik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84202"/>
          </a:xfrm>
        </p:spPr>
      </p:pic>
      <p:sp>
        <p:nvSpPr>
          <p:cNvPr id="7" name="Pravokutnik 6"/>
          <p:cNvSpPr/>
          <p:nvPr/>
        </p:nvSpPr>
        <p:spPr>
          <a:xfrm>
            <a:off x="395536" y="404664"/>
            <a:ext cx="8280920" cy="55446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kstniOkvir 18"/>
          <p:cNvSpPr txBox="1"/>
          <p:nvPr/>
        </p:nvSpPr>
        <p:spPr>
          <a:xfrm>
            <a:off x="3779912" y="61653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387" name="Picture 3" descr="C:\Users\Marin\Desktop\preuzmi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73579"/>
            <a:ext cx="7632848" cy="5177904"/>
          </a:xfrm>
          <a:prstGeom prst="rect">
            <a:avLst/>
          </a:prstGeom>
          <a:noFill/>
        </p:spPr>
      </p:pic>
      <p:sp>
        <p:nvSpPr>
          <p:cNvPr id="8" name="Akcijski gumb: Naprijed ili dalje 7">
            <a:hlinkClick r:id="rId4" action="ppaction://hlinksldjump" highlightClick="1"/>
          </p:cNvPr>
          <p:cNvSpPr/>
          <p:nvPr/>
        </p:nvSpPr>
        <p:spPr>
          <a:xfrm>
            <a:off x="3491880" y="6021288"/>
            <a:ext cx="165618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Rezervirano mjesto sadržaja 5" descr="Slik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84202"/>
          </a:xfrm>
        </p:spPr>
      </p:pic>
      <p:sp>
        <p:nvSpPr>
          <p:cNvPr id="7" name="Pravokutnik 6"/>
          <p:cNvSpPr/>
          <p:nvPr/>
        </p:nvSpPr>
        <p:spPr>
          <a:xfrm>
            <a:off x="395536" y="404664"/>
            <a:ext cx="8280920" cy="55446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kstniOkvir 18"/>
          <p:cNvSpPr txBox="1"/>
          <p:nvPr/>
        </p:nvSpPr>
        <p:spPr>
          <a:xfrm>
            <a:off x="3779912" y="61653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7410" name="Picture 2" descr="C:\Users\Marin\Desktop\preuzmi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7" y="620688"/>
            <a:ext cx="8047625" cy="5112568"/>
          </a:xfrm>
          <a:prstGeom prst="rect">
            <a:avLst/>
          </a:prstGeom>
          <a:noFill/>
        </p:spPr>
      </p:pic>
      <p:sp>
        <p:nvSpPr>
          <p:cNvPr id="8" name="Akcijski gumb: Naprijed ili dalje 7">
            <a:hlinkClick r:id="rId4" action="ppaction://hlinksldjump" highlightClick="1"/>
          </p:cNvPr>
          <p:cNvSpPr/>
          <p:nvPr/>
        </p:nvSpPr>
        <p:spPr>
          <a:xfrm>
            <a:off x="3779912" y="5949280"/>
            <a:ext cx="1440160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Rezervirano mjesto sadržaja 5" descr="Slik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84202"/>
          </a:xfrm>
        </p:spPr>
      </p:pic>
      <p:sp>
        <p:nvSpPr>
          <p:cNvPr id="7" name="Pravokutnik 6"/>
          <p:cNvSpPr/>
          <p:nvPr/>
        </p:nvSpPr>
        <p:spPr>
          <a:xfrm>
            <a:off x="395536" y="404664"/>
            <a:ext cx="8280920" cy="55446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kstniOkvir 18"/>
          <p:cNvSpPr txBox="1"/>
          <p:nvPr/>
        </p:nvSpPr>
        <p:spPr>
          <a:xfrm>
            <a:off x="3779912" y="61653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339" name="Picture 3" descr="C:\Users\Marin\Desktop\,,,0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6876" y="1124744"/>
            <a:ext cx="3433592" cy="3744416"/>
          </a:xfrm>
          <a:prstGeom prst="rect">
            <a:avLst/>
          </a:prstGeom>
          <a:noFill/>
        </p:spPr>
      </p:pic>
      <p:pic>
        <p:nvPicPr>
          <p:cNvPr id="14340" name="Picture 4" descr="C:\Users\Marin\Desktop\preuzmi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564904"/>
            <a:ext cx="3312368" cy="3312368"/>
          </a:xfrm>
          <a:prstGeom prst="rect">
            <a:avLst/>
          </a:prstGeom>
          <a:noFill/>
        </p:spPr>
      </p:pic>
      <p:grpSp>
        <p:nvGrpSpPr>
          <p:cNvPr id="13" name="Grupa 12"/>
          <p:cNvGrpSpPr/>
          <p:nvPr/>
        </p:nvGrpSpPr>
        <p:grpSpPr>
          <a:xfrm>
            <a:off x="755576" y="548680"/>
            <a:ext cx="3312368" cy="1800200"/>
            <a:chOff x="755576" y="548680"/>
            <a:chExt cx="3312368" cy="1800200"/>
          </a:xfrm>
        </p:grpSpPr>
        <p:sp>
          <p:nvSpPr>
            <p:cNvPr id="9" name="Obični oblačić 8"/>
            <p:cNvSpPr/>
            <p:nvPr/>
          </p:nvSpPr>
          <p:spPr>
            <a:xfrm>
              <a:off x="755576" y="548680"/>
              <a:ext cx="3312368" cy="180020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kstniOkvir 9"/>
            <p:cNvSpPr txBox="1"/>
            <p:nvPr/>
          </p:nvSpPr>
          <p:spPr>
            <a:xfrm>
              <a:off x="1259632" y="764704"/>
              <a:ext cx="18722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Tedi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hoćeš</a:t>
              </a:r>
              <a:r>
                <a:rPr lang="en-US" sz="2400" dirty="0" smtClean="0"/>
                <a:t> li mi </a:t>
              </a:r>
              <a:r>
                <a:rPr lang="en-US" sz="2400" dirty="0" err="1" smtClean="0"/>
                <a:t>po</a:t>
              </a:r>
              <a:r>
                <a:rPr lang="hr-HR" sz="2400" dirty="0" smtClean="0"/>
                <a:t>m</a:t>
              </a:r>
              <a:r>
                <a:rPr lang="en-US" sz="2400" dirty="0" err="1" smtClean="0"/>
                <a:t>oći</a:t>
              </a:r>
              <a:r>
                <a:rPr lang="en-US" sz="2400" dirty="0" smtClean="0"/>
                <a:t>  </a:t>
              </a:r>
              <a:r>
                <a:rPr lang="en-US" sz="2400" dirty="0" err="1" smtClean="0"/>
                <a:t>oko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ove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lozinke</a:t>
              </a:r>
              <a:r>
                <a:rPr lang="en-US" sz="2400" dirty="0" smtClean="0"/>
                <a:t>????</a:t>
              </a:r>
              <a:endParaRPr lang="en-US" sz="2400" dirty="0"/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3726888" y="2434166"/>
            <a:ext cx="2520280" cy="1584176"/>
            <a:chOff x="3726888" y="2434166"/>
            <a:chExt cx="2520280" cy="1584176"/>
          </a:xfrm>
        </p:grpSpPr>
        <p:sp>
          <p:nvSpPr>
            <p:cNvPr id="11" name="Obični oblačić 10"/>
            <p:cNvSpPr/>
            <p:nvPr/>
          </p:nvSpPr>
          <p:spPr>
            <a:xfrm rot="11707312">
              <a:off x="3726888" y="2434166"/>
              <a:ext cx="2520280" cy="1584176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kstniOkvir 11"/>
            <p:cNvSpPr txBox="1"/>
            <p:nvPr/>
          </p:nvSpPr>
          <p:spPr>
            <a:xfrm>
              <a:off x="4355976" y="2996952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Naravno</a:t>
              </a:r>
              <a:r>
                <a:rPr lang="en-US" dirty="0" smtClean="0"/>
                <a:t>!</a:t>
              </a:r>
              <a:endParaRPr lang="en-US" dirty="0"/>
            </a:p>
          </p:txBody>
        </p:sp>
      </p:grpSp>
      <p:sp>
        <p:nvSpPr>
          <p:cNvPr id="15" name="Akcijski gumb: Naprijed ili dalje 14">
            <a:hlinkClick r:id="rId5" action="ppaction://hlinksldjump" highlightClick="1"/>
          </p:cNvPr>
          <p:cNvSpPr/>
          <p:nvPr/>
        </p:nvSpPr>
        <p:spPr>
          <a:xfrm>
            <a:off x="3635896" y="5949280"/>
            <a:ext cx="194421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Rezervirano mjesto sadržaja 5" descr="Slik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84202"/>
          </a:xfrm>
        </p:spPr>
      </p:pic>
      <p:sp>
        <p:nvSpPr>
          <p:cNvPr id="7" name="Pravokutnik 6"/>
          <p:cNvSpPr/>
          <p:nvPr/>
        </p:nvSpPr>
        <p:spPr>
          <a:xfrm>
            <a:off x="395536" y="404664"/>
            <a:ext cx="8280920" cy="55446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kstniOkvir 18"/>
          <p:cNvSpPr txBox="1"/>
          <p:nvPr/>
        </p:nvSpPr>
        <p:spPr>
          <a:xfrm>
            <a:off x="3779912" y="61653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339" name="Picture 3" descr="C:\Users\Marin\Desktop\,,,0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6876" y="1124744"/>
            <a:ext cx="3433592" cy="3744416"/>
          </a:xfrm>
          <a:prstGeom prst="rect">
            <a:avLst/>
          </a:prstGeom>
          <a:noFill/>
        </p:spPr>
      </p:pic>
      <p:pic>
        <p:nvPicPr>
          <p:cNvPr id="14340" name="Picture 4" descr="C:\Users\Marin\Desktop\preuzmi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564904"/>
            <a:ext cx="3312368" cy="3312368"/>
          </a:xfrm>
          <a:prstGeom prst="rect">
            <a:avLst/>
          </a:prstGeom>
          <a:noFill/>
        </p:spPr>
      </p:pic>
      <p:grpSp>
        <p:nvGrpSpPr>
          <p:cNvPr id="13" name="Grupa 12"/>
          <p:cNvGrpSpPr/>
          <p:nvPr/>
        </p:nvGrpSpPr>
        <p:grpSpPr>
          <a:xfrm>
            <a:off x="755576" y="548680"/>
            <a:ext cx="3312368" cy="1800200"/>
            <a:chOff x="755576" y="548680"/>
            <a:chExt cx="3312368" cy="1800200"/>
          </a:xfrm>
        </p:grpSpPr>
        <p:sp>
          <p:nvSpPr>
            <p:cNvPr id="9" name="Obični oblačić 8"/>
            <p:cNvSpPr/>
            <p:nvPr/>
          </p:nvSpPr>
          <p:spPr>
            <a:xfrm>
              <a:off x="755576" y="548680"/>
              <a:ext cx="3312368" cy="180020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kstniOkvir 9"/>
            <p:cNvSpPr txBox="1"/>
            <p:nvPr/>
          </p:nvSpPr>
          <p:spPr>
            <a:xfrm>
              <a:off x="1259632" y="764704"/>
              <a:ext cx="18722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Sjetio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sam</a:t>
              </a:r>
              <a:r>
                <a:rPr lang="en-US" sz="2400" dirty="0" smtClean="0"/>
                <a:t> se </a:t>
              </a:r>
              <a:r>
                <a:rPr lang="en-US" sz="2400" dirty="0" err="1" smtClean="0"/>
                <a:t>jedne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dobre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lozinke</a:t>
              </a:r>
              <a:r>
                <a:rPr lang="en-US" sz="2400" dirty="0" smtClean="0"/>
                <a:t> :</a:t>
              </a:r>
              <a:r>
                <a:rPr lang="en-US" sz="2400" dirty="0" err="1" smtClean="0"/>
                <a:t>tedi</a:t>
              </a:r>
              <a:endParaRPr lang="en-US" sz="2400" dirty="0"/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3726888" y="2434166"/>
            <a:ext cx="2520280" cy="1584176"/>
            <a:chOff x="3726888" y="2434166"/>
            <a:chExt cx="2520280" cy="1584176"/>
          </a:xfrm>
        </p:grpSpPr>
        <p:sp>
          <p:nvSpPr>
            <p:cNvPr id="11" name="Obični oblačić 10"/>
            <p:cNvSpPr/>
            <p:nvPr/>
          </p:nvSpPr>
          <p:spPr>
            <a:xfrm rot="11707312">
              <a:off x="3726888" y="2434166"/>
              <a:ext cx="2520280" cy="1584176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kstniOkvir 11"/>
            <p:cNvSpPr txBox="1"/>
            <p:nvPr/>
          </p:nvSpPr>
          <p:spPr>
            <a:xfrm>
              <a:off x="4355976" y="2996952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 je </a:t>
              </a:r>
              <a:r>
                <a:rPr lang="en-US" dirty="0" err="1" smtClean="0"/>
                <a:t>jako</a:t>
              </a:r>
              <a:r>
                <a:rPr lang="en-US" dirty="0" smtClean="0"/>
                <a:t> </a:t>
              </a:r>
              <a:r>
                <a:rPr lang="en-US" dirty="0" err="1" smtClean="0"/>
                <a:t>loša</a:t>
              </a:r>
              <a:r>
                <a:rPr lang="en-US" dirty="0" smtClean="0"/>
                <a:t> </a:t>
              </a:r>
              <a:r>
                <a:rPr lang="en-US" dirty="0" err="1" smtClean="0"/>
                <a:t>lozinka</a:t>
              </a:r>
              <a:endParaRPr lang="en-US" dirty="0"/>
            </a:p>
          </p:txBody>
        </p:sp>
      </p:grpSp>
      <p:sp>
        <p:nvSpPr>
          <p:cNvPr id="15" name="Akcijski gumb: Naprijed ili dalje 14">
            <a:hlinkClick r:id="rId5" action="ppaction://hlinksldjump" highlightClick="1"/>
          </p:cNvPr>
          <p:cNvSpPr/>
          <p:nvPr/>
        </p:nvSpPr>
        <p:spPr>
          <a:xfrm>
            <a:off x="3851920" y="5949280"/>
            <a:ext cx="15841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Rezervirano mjesto sadržaja 5" descr="Slik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84202"/>
          </a:xfrm>
        </p:spPr>
      </p:pic>
      <p:sp>
        <p:nvSpPr>
          <p:cNvPr id="7" name="Pravokutnik 6"/>
          <p:cNvSpPr/>
          <p:nvPr/>
        </p:nvSpPr>
        <p:spPr>
          <a:xfrm>
            <a:off x="395536" y="404664"/>
            <a:ext cx="8280920" cy="55446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kstniOkvir 18"/>
          <p:cNvSpPr txBox="1"/>
          <p:nvPr/>
        </p:nvSpPr>
        <p:spPr>
          <a:xfrm>
            <a:off x="3779912" y="61653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kstniOkvir 7"/>
          <p:cNvSpPr txBox="1"/>
          <p:nvPr/>
        </p:nvSpPr>
        <p:spPr>
          <a:xfrm>
            <a:off x="395536" y="404664"/>
            <a:ext cx="81369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8</a:t>
            </a:r>
            <a:r>
              <a:rPr lang="en-US" sz="4000" dirty="0" smtClean="0">
                <a:solidFill>
                  <a:srgbClr val="FFFF00"/>
                </a:solidFill>
              </a:rPr>
              <a:t>.Što Vi </a:t>
            </a:r>
            <a:r>
              <a:rPr lang="en-US" sz="4000" dirty="0" err="1" smtClean="0">
                <a:solidFill>
                  <a:srgbClr val="FFFF00"/>
                </a:solidFill>
              </a:rPr>
              <a:t>mislite</a:t>
            </a:r>
            <a:r>
              <a:rPr lang="en-US" sz="4000" dirty="0" smtClean="0">
                <a:solidFill>
                  <a:srgbClr val="FFFF00"/>
                </a:solidFill>
              </a:rPr>
              <a:t> je </a:t>
            </a:r>
            <a:r>
              <a:rPr lang="en-US" sz="4000" dirty="0" err="1" smtClean="0">
                <a:solidFill>
                  <a:srgbClr val="FFFF00"/>
                </a:solidFill>
              </a:rPr>
              <a:t>li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dobro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dogovorio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Tedit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za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mr.Beanovu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lozinku</a:t>
            </a:r>
            <a:r>
              <a:rPr lang="en-US" sz="4000" dirty="0" smtClean="0">
                <a:solidFill>
                  <a:srgbClr val="FFFF00"/>
                </a:solidFill>
              </a:rPr>
              <a:t>?</a:t>
            </a:r>
          </a:p>
          <a:p>
            <a:endParaRPr lang="en-US" sz="4000" dirty="0" smtClean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  <a:hlinkClick r:id="rId3" action="ppaction://hlinksldjump"/>
              </a:rPr>
              <a:t>a)U</a:t>
            </a:r>
            <a:r>
              <a:rPr lang="hr-HR" sz="40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hlinkClick r:id="rId3" action="ppaction://hlinksldjump"/>
              </a:rPr>
              <a:t>potpunosti</a:t>
            </a:r>
            <a:r>
              <a:rPr lang="en-US" sz="40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hlinkClick r:id="rId3" action="ppaction://hlinksldjump"/>
              </a:rPr>
              <a:t>je dobro </a:t>
            </a:r>
            <a:r>
              <a:rPr lang="en-US" sz="4000" dirty="0" err="1" smtClean="0">
                <a:solidFill>
                  <a:schemeClr val="bg1"/>
                </a:solidFill>
                <a:hlinkClick r:id="rId3" action="ppaction://hlinksldjump"/>
              </a:rPr>
              <a:t>odgovorio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4000" dirty="0" smtClean="0">
                <a:solidFill>
                  <a:schemeClr val="bg1"/>
                </a:solidFill>
                <a:hlinkClick r:id="rId4" action="ppaction://hlinksldjump"/>
              </a:rPr>
              <a:t>b)</a:t>
            </a:r>
            <a:r>
              <a:rPr lang="en-US" sz="4000" dirty="0" err="1" smtClean="0">
                <a:solidFill>
                  <a:schemeClr val="bg1"/>
                </a:solidFill>
                <a:hlinkClick r:id="rId4" action="ppaction://hlinksldjump"/>
              </a:rPr>
              <a:t>Nije</a:t>
            </a:r>
            <a:r>
              <a:rPr lang="en-US" sz="40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hlinkClick r:id="rId4" action="ppaction://hlinksldjump"/>
              </a:rPr>
              <a:t>dobro</a:t>
            </a:r>
            <a:r>
              <a:rPr lang="en-US" sz="40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hlinkClick r:id="rId4" action="ppaction://hlinksldjump"/>
              </a:rPr>
              <a:t>odgovorio</a:t>
            </a:r>
            <a:r>
              <a:rPr lang="en-US" sz="40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Rezervirano mjesto sadržaja 5" descr="Slik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84202"/>
          </a:xfrm>
        </p:spPr>
      </p:pic>
      <p:sp>
        <p:nvSpPr>
          <p:cNvPr id="7" name="Pravokutnik 6"/>
          <p:cNvSpPr/>
          <p:nvPr/>
        </p:nvSpPr>
        <p:spPr>
          <a:xfrm>
            <a:off x="395536" y="404664"/>
            <a:ext cx="8280920" cy="55446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kstniOkvir 18"/>
          <p:cNvSpPr txBox="1"/>
          <p:nvPr/>
        </p:nvSpPr>
        <p:spPr>
          <a:xfrm>
            <a:off x="3779912" y="61653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kstniOkvir 8"/>
          <p:cNvSpPr txBox="1"/>
          <p:nvPr/>
        </p:nvSpPr>
        <p:spPr>
          <a:xfrm>
            <a:off x="467544" y="476672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Točan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odgovor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SAVJET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362" name="Picture 2" descr="C:\Users\Marin\Desktop\Capture1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96752"/>
            <a:ext cx="7052369" cy="4667622"/>
          </a:xfrm>
          <a:prstGeom prst="rect">
            <a:avLst/>
          </a:prstGeom>
          <a:noFill/>
        </p:spPr>
      </p:pic>
      <p:sp>
        <p:nvSpPr>
          <p:cNvPr id="8" name="Akcijski gumb: Naprijed ili dalje 7">
            <a:hlinkClick r:id="rId4" action="ppaction://hlinksldjump" highlightClick="1"/>
          </p:cNvPr>
          <p:cNvSpPr/>
          <p:nvPr/>
        </p:nvSpPr>
        <p:spPr>
          <a:xfrm>
            <a:off x="4139952" y="6021288"/>
            <a:ext cx="936104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Rezervirano mjesto sadržaja 5" descr="Slik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84202"/>
          </a:xfrm>
        </p:spPr>
      </p:pic>
      <p:sp>
        <p:nvSpPr>
          <p:cNvPr id="7" name="Pravokutnik 6"/>
          <p:cNvSpPr/>
          <p:nvPr/>
        </p:nvSpPr>
        <p:spPr>
          <a:xfrm>
            <a:off x="395536" y="404664"/>
            <a:ext cx="8280920" cy="55446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kstniOkvir 18"/>
          <p:cNvSpPr txBox="1"/>
          <p:nvPr/>
        </p:nvSpPr>
        <p:spPr>
          <a:xfrm>
            <a:off x="3779912" y="61653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kstniOkvir 8"/>
          <p:cNvSpPr txBox="1"/>
          <p:nvPr/>
        </p:nvSpPr>
        <p:spPr>
          <a:xfrm>
            <a:off x="467544" y="476672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Neočan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odgovor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SAVJET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362" name="Picture 2" descr="C:\Users\Marin\Desktop\Capture1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96752"/>
            <a:ext cx="7052369" cy="4667622"/>
          </a:xfrm>
          <a:prstGeom prst="rect">
            <a:avLst/>
          </a:prstGeom>
          <a:noFill/>
        </p:spPr>
      </p:pic>
      <p:sp>
        <p:nvSpPr>
          <p:cNvPr id="8" name="Akcijski gumb: Naprijed ili dalje 7">
            <a:hlinkClick r:id="rId4" action="ppaction://hlinksldjump" highlightClick="1"/>
          </p:cNvPr>
          <p:cNvSpPr/>
          <p:nvPr/>
        </p:nvSpPr>
        <p:spPr>
          <a:xfrm>
            <a:off x="3851920" y="5949280"/>
            <a:ext cx="100811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Rezervirano mjesto sadržaja 5" descr="Slik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84202"/>
          </a:xfrm>
        </p:spPr>
      </p:pic>
      <p:sp>
        <p:nvSpPr>
          <p:cNvPr id="7" name="Pravokutnik 6"/>
          <p:cNvSpPr/>
          <p:nvPr/>
        </p:nvSpPr>
        <p:spPr>
          <a:xfrm>
            <a:off x="395536" y="404664"/>
            <a:ext cx="8280920" cy="55446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kstniOkvir 18"/>
          <p:cNvSpPr txBox="1"/>
          <p:nvPr/>
        </p:nvSpPr>
        <p:spPr>
          <a:xfrm>
            <a:off x="3779912" y="61653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kstniOkvir 7"/>
          <p:cNvSpPr txBox="1"/>
          <p:nvPr/>
        </p:nvSpPr>
        <p:spPr>
          <a:xfrm>
            <a:off x="467544" y="476672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Anita je </a:t>
            </a:r>
            <a:r>
              <a:rPr lang="en-US" sz="4000" dirty="0" err="1" smtClean="0">
                <a:solidFill>
                  <a:schemeClr val="bg1"/>
                </a:solidFill>
              </a:rPr>
              <a:t>učenica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osmog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razreda</a:t>
            </a:r>
            <a:r>
              <a:rPr lang="en-US" sz="4000" dirty="0" smtClean="0">
                <a:solidFill>
                  <a:schemeClr val="bg1"/>
                </a:solidFill>
              </a:rPr>
              <a:t> OS </a:t>
            </a:r>
            <a:r>
              <a:rPr lang="en-US" sz="4000" dirty="0" err="1" smtClean="0">
                <a:solidFill>
                  <a:schemeClr val="bg1"/>
                </a:solidFill>
              </a:rPr>
              <a:t>svaki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dan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dobiva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prijeteće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poruke,ali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strah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joj</a:t>
            </a:r>
            <a:r>
              <a:rPr lang="en-US" sz="4000" dirty="0" smtClean="0">
                <a:solidFill>
                  <a:schemeClr val="bg1"/>
                </a:solidFill>
              </a:rPr>
              <a:t> je </a:t>
            </a:r>
            <a:r>
              <a:rPr lang="en-US" sz="4000" dirty="0" err="1" smtClean="0">
                <a:solidFill>
                  <a:schemeClr val="bg1"/>
                </a:solidFill>
              </a:rPr>
              <a:t>te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poruke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pokazati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svojim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roditeljima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jer</a:t>
            </a:r>
            <a:r>
              <a:rPr lang="en-US" sz="4000" dirty="0" smtClean="0">
                <a:solidFill>
                  <a:schemeClr val="bg1"/>
                </a:solidFill>
              </a:rPr>
              <a:t> je </a:t>
            </a:r>
            <a:r>
              <a:rPr lang="en-US" sz="4000" dirty="0" err="1" smtClean="0">
                <a:solidFill>
                  <a:schemeClr val="bg1"/>
                </a:solidFill>
              </a:rPr>
              <a:t>jako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sramežljiva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Marin\Desktop\0147578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915417"/>
            <a:ext cx="3527673" cy="3017517"/>
          </a:xfrm>
          <a:prstGeom prst="rect">
            <a:avLst/>
          </a:prstGeom>
          <a:noFill/>
        </p:spPr>
      </p:pic>
      <p:sp>
        <p:nvSpPr>
          <p:cNvPr id="9" name="Akcijski gumb: Naprijed ili dalje 8">
            <a:hlinkClick r:id="rId4" action="ppaction://hlinksldjump" highlightClick="1"/>
          </p:cNvPr>
          <p:cNvSpPr/>
          <p:nvPr/>
        </p:nvSpPr>
        <p:spPr>
          <a:xfrm>
            <a:off x="3635896" y="5949280"/>
            <a:ext cx="129614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Rezervirano mjesto sadržaja 5" descr="Slik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84202"/>
          </a:xfrm>
        </p:spPr>
      </p:pic>
      <p:sp>
        <p:nvSpPr>
          <p:cNvPr id="7" name="Pravokutnik 6"/>
          <p:cNvSpPr/>
          <p:nvPr/>
        </p:nvSpPr>
        <p:spPr>
          <a:xfrm>
            <a:off x="395536" y="404664"/>
            <a:ext cx="8280920" cy="55446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kstniOkvir 18"/>
          <p:cNvSpPr txBox="1"/>
          <p:nvPr/>
        </p:nvSpPr>
        <p:spPr>
          <a:xfrm>
            <a:off x="3779912" y="61653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kstniOkvir 7"/>
          <p:cNvSpPr txBox="1"/>
          <p:nvPr/>
        </p:nvSpPr>
        <p:spPr>
          <a:xfrm>
            <a:off x="467544" y="476672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9.Što bi </a:t>
            </a:r>
            <a:r>
              <a:rPr lang="en-US" sz="3600" dirty="0" smtClean="0">
                <a:solidFill>
                  <a:schemeClr val="bg1"/>
                </a:solidFill>
              </a:rPr>
              <a:t>Vi </a:t>
            </a:r>
            <a:r>
              <a:rPr lang="en-US" sz="3600" dirty="0" err="1" smtClean="0">
                <a:solidFill>
                  <a:schemeClr val="bg1"/>
                </a:solidFill>
              </a:rPr>
              <a:t>napravili</a:t>
            </a:r>
            <a:r>
              <a:rPr lang="en-US" sz="3600" dirty="0" smtClean="0">
                <a:solidFill>
                  <a:schemeClr val="bg1"/>
                </a:solidFill>
              </a:rPr>
              <a:t>  da </a:t>
            </a:r>
            <a:r>
              <a:rPr lang="en-US" sz="3600" dirty="0" err="1" smtClean="0">
                <a:solidFill>
                  <a:schemeClr val="bg1"/>
                </a:solidFill>
              </a:rPr>
              <a:t>pomognete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Aniti</a:t>
            </a:r>
            <a:r>
              <a:rPr lang="en-US" sz="3600" dirty="0" smtClean="0">
                <a:solidFill>
                  <a:schemeClr val="bg1"/>
                </a:solidFill>
              </a:rPr>
              <a:t>?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  <a:hlinkClick r:id="rId3" action="ppaction://hlinksldjump"/>
              </a:rPr>
              <a:t>a)</a:t>
            </a:r>
            <a:r>
              <a:rPr lang="en-US" sz="3600" dirty="0" err="1" smtClean="0">
                <a:solidFill>
                  <a:schemeClr val="bg1"/>
                </a:solidFill>
                <a:hlinkClick r:id="rId3" action="ppaction://hlinksldjump"/>
              </a:rPr>
              <a:t>Ništa</a:t>
            </a:r>
            <a:r>
              <a:rPr lang="en-US" sz="3600" dirty="0" smtClean="0">
                <a:solidFill>
                  <a:schemeClr val="bg1"/>
                </a:solidFill>
                <a:hlinkClick r:id="rId3" action="ppaction://hlinksldjump"/>
              </a:rPr>
              <a:t> ne </a:t>
            </a:r>
            <a:r>
              <a:rPr lang="en-US" sz="3600" dirty="0" err="1" smtClean="0">
                <a:solidFill>
                  <a:schemeClr val="bg1"/>
                </a:solidFill>
                <a:hlinkClick r:id="rId3" action="ppaction://hlinksldjump"/>
              </a:rPr>
              <a:t>bih</a:t>
            </a:r>
            <a:r>
              <a:rPr lang="en-US" sz="36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hlinkClick r:id="rId3" action="ppaction://hlinksldjump"/>
              </a:rPr>
              <a:t>poduzimao</a:t>
            </a:r>
            <a:r>
              <a:rPr lang="en-US" sz="3600" dirty="0" smtClean="0">
                <a:solidFill>
                  <a:schemeClr val="bg1"/>
                </a:solidFill>
                <a:hlinkClick r:id="rId3" action="ppaction://hlinksldjump"/>
              </a:rPr>
              <a:t>.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  <a:hlinkClick r:id="rId4" action="ppaction://hlinksldjump"/>
              </a:rPr>
              <a:t>b)</a:t>
            </a:r>
            <a:r>
              <a:rPr lang="en-US" sz="3600" dirty="0" err="1" smtClean="0">
                <a:solidFill>
                  <a:schemeClr val="bg1"/>
                </a:solidFill>
                <a:hlinkClick r:id="rId4" action="ppaction://hlinksldjump"/>
              </a:rPr>
              <a:t>Obavjestio</a:t>
            </a:r>
            <a:r>
              <a:rPr lang="en-US" sz="36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hlinkClick r:id="rId4" action="ppaction://hlinksldjump"/>
              </a:rPr>
              <a:t>bih</a:t>
            </a:r>
            <a:r>
              <a:rPr lang="en-US" sz="36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hlinkClick r:id="rId4" action="ppaction://hlinksldjump"/>
              </a:rPr>
              <a:t>njezine</a:t>
            </a:r>
            <a:r>
              <a:rPr lang="en-US" sz="36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hlinkClick r:id="rId4" action="ppaction://hlinksldjump"/>
              </a:rPr>
              <a:t>roditelje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3600" dirty="0" smtClean="0">
                <a:solidFill>
                  <a:schemeClr val="bg1"/>
                </a:solidFill>
                <a:hlinkClick r:id="rId3" action="ppaction://hlinksldjump"/>
              </a:rPr>
              <a:t>c) </a:t>
            </a:r>
            <a:r>
              <a:rPr lang="en-US" sz="3600" dirty="0" err="1" smtClean="0">
                <a:solidFill>
                  <a:schemeClr val="bg1"/>
                </a:solidFill>
                <a:hlinkClick r:id="rId3" action="ppaction://hlinksldjump"/>
              </a:rPr>
              <a:t>Ismijavao</a:t>
            </a:r>
            <a:r>
              <a:rPr lang="en-US" sz="3600" dirty="0" smtClean="0">
                <a:solidFill>
                  <a:schemeClr val="bg1"/>
                </a:solidFill>
                <a:hlinkClick r:id="rId3" action="ppaction://hlinksldjump"/>
              </a:rPr>
              <a:t> bi </a:t>
            </a:r>
            <a:r>
              <a:rPr lang="en-US" sz="3600" dirty="0" err="1" smtClean="0">
                <a:solidFill>
                  <a:schemeClr val="bg1"/>
                </a:solidFill>
                <a:hlinkClick r:id="rId3" action="ppaction://hlinksldjump"/>
              </a:rPr>
              <a:t>Anitu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>
            <a:off x="467544" y="116632"/>
            <a:ext cx="8208912" cy="56886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500042"/>
            <a:ext cx="80010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>
                <a:solidFill>
                  <a:schemeClr val="bg1"/>
                </a:solidFill>
              </a:rPr>
              <a:t>1.Pitanje</a:t>
            </a:r>
          </a:p>
          <a:p>
            <a:r>
              <a:rPr lang="hr-HR" sz="3600" dirty="0" smtClean="0">
                <a:solidFill>
                  <a:schemeClr val="bg1"/>
                </a:solidFill>
              </a:rPr>
              <a:t>Što biste </a:t>
            </a:r>
            <a:r>
              <a:rPr lang="en-US" sz="3600" dirty="0" smtClean="0">
                <a:solidFill>
                  <a:schemeClr val="bg1"/>
                </a:solidFill>
              </a:rPr>
              <a:t>V</a:t>
            </a:r>
            <a:r>
              <a:rPr lang="hr-HR" sz="3600" dirty="0" smtClean="0">
                <a:solidFill>
                  <a:schemeClr val="bg1"/>
                </a:solidFill>
              </a:rPr>
              <a:t>i napravili na Tinovom mjestu?</a:t>
            </a:r>
          </a:p>
          <a:p>
            <a:endParaRPr lang="hr-HR" sz="3600" dirty="0" smtClean="0">
              <a:solidFill>
                <a:schemeClr val="bg1"/>
              </a:solidFill>
            </a:endParaRPr>
          </a:p>
          <a:p>
            <a:pPr marL="742950" indent="-742950">
              <a:buAutoNum type="alphaLcParenR"/>
            </a:pPr>
            <a:r>
              <a:rPr lang="hr-HR" sz="3600" dirty="0" smtClean="0">
                <a:solidFill>
                  <a:schemeClr val="bg1"/>
                </a:solidFill>
                <a:hlinkClick r:id="rId3" action="ppaction://hlinksldjump"/>
              </a:rPr>
              <a:t>Odmah otišao/la izbrisat podatke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endParaRPr lang="hr-HR" sz="3600" dirty="0" smtClean="0">
              <a:solidFill>
                <a:schemeClr val="bg1"/>
              </a:solidFill>
            </a:endParaRPr>
          </a:p>
          <a:p>
            <a:pPr marL="914400" indent="-914400"/>
            <a:r>
              <a:rPr lang="hr-HR" sz="3600" dirty="0" smtClean="0">
                <a:solidFill>
                  <a:schemeClr val="bg1"/>
                </a:solidFill>
              </a:rPr>
              <a:t>b</a:t>
            </a:r>
            <a:r>
              <a:rPr lang="hr-HR" sz="3600" dirty="0" smtClean="0">
                <a:solidFill>
                  <a:schemeClr val="bg1"/>
                </a:solidFill>
                <a:hlinkClick r:id="rId4" action="ppaction://hlinksldjump"/>
              </a:rPr>
              <a:t>)    Nastavio/la dalje kao da ništa nije bilo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endParaRPr lang="hr-HR" sz="3600" dirty="0" smtClean="0">
              <a:solidFill>
                <a:schemeClr val="bg1"/>
              </a:solidFill>
            </a:endParaRPr>
          </a:p>
          <a:p>
            <a:pPr marL="914400" indent="-914400">
              <a:buAutoNum type="alphaLcParenR" startAt="2"/>
            </a:pPr>
            <a:endParaRPr lang="hr-HR" sz="3600" dirty="0" smtClean="0">
              <a:solidFill>
                <a:schemeClr val="bg1"/>
              </a:solidFill>
            </a:endParaRPr>
          </a:p>
          <a:p>
            <a:pPr marL="914400" indent="-914400"/>
            <a:endParaRPr lang="hr-HR" sz="48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876" y="4786322"/>
            <a:ext cx="3429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hr-HR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9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Rezervirano mjesto sadržaja 5" descr="Slik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84202"/>
          </a:xfrm>
        </p:spPr>
      </p:pic>
      <p:sp>
        <p:nvSpPr>
          <p:cNvPr id="7" name="Pravokutnik 6"/>
          <p:cNvSpPr/>
          <p:nvPr/>
        </p:nvSpPr>
        <p:spPr>
          <a:xfrm>
            <a:off x="395536" y="404664"/>
            <a:ext cx="8280920" cy="55446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kstniOkvir 18"/>
          <p:cNvSpPr txBox="1"/>
          <p:nvPr/>
        </p:nvSpPr>
        <p:spPr>
          <a:xfrm>
            <a:off x="3779912" y="61653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kstniOkvir 7"/>
          <p:cNvSpPr txBox="1"/>
          <p:nvPr/>
        </p:nvSpPr>
        <p:spPr>
          <a:xfrm>
            <a:off x="467544" y="476672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NETOČAN ODGOVOR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SAVJET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Marin\Desktop\7575469865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908720"/>
            <a:ext cx="8064896" cy="5072505"/>
          </a:xfrm>
          <a:prstGeom prst="rect">
            <a:avLst/>
          </a:prstGeom>
          <a:noFill/>
        </p:spPr>
      </p:pic>
      <p:sp>
        <p:nvSpPr>
          <p:cNvPr id="9" name="Akcijski gumb: Naprijed ili dalje 8">
            <a:hlinkClick r:id="rId4" action="ppaction://hlinksldjump" highlightClick="1"/>
          </p:cNvPr>
          <p:cNvSpPr/>
          <p:nvPr/>
        </p:nvSpPr>
        <p:spPr>
          <a:xfrm>
            <a:off x="3347864" y="5949280"/>
            <a:ext cx="108012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Rezervirano mjesto sadržaja 5" descr="Slik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84202"/>
          </a:xfrm>
        </p:spPr>
      </p:pic>
      <p:sp>
        <p:nvSpPr>
          <p:cNvPr id="7" name="Pravokutnik 6"/>
          <p:cNvSpPr/>
          <p:nvPr/>
        </p:nvSpPr>
        <p:spPr>
          <a:xfrm>
            <a:off x="395536" y="404664"/>
            <a:ext cx="8280920" cy="55446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kstniOkvir 18"/>
          <p:cNvSpPr txBox="1"/>
          <p:nvPr/>
        </p:nvSpPr>
        <p:spPr>
          <a:xfrm>
            <a:off x="3779912" y="61653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kstniOkvir 7"/>
          <p:cNvSpPr txBox="1"/>
          <p:nvPr/>
        </p:nvSpPr>
        <p:spPr>
          <a:xfrm>
            <a:off x="467544" y="476672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TOČAN ODGOVOR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SAVJET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Marin\Desktop\7575469865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908720"/>
            <a:ext cx="8064896" cy="5072505"/>
          </a:xfrm>
          <a:prstGeom prst="rect">
            <a:avLst/>
          </a:prstGeom>
          <a:noFill/>
        </p:spPr>
      </p:pic>
      <p:sp>
        <p:nvSpPr>
          <p:cNvPr id="9" name="Akcijski gumb: Naprijed ili dalje 8">
            <a:hlinkClick r:id="rId4" action="ppaction://hlinksldjump" highlightClick="1"/>
          </p:cNvPr>
          <p:cNvSpPr/>
          <p:nvPr/>
        </p:nvSpPr>
        <p:spPr>
          <a:xfrm>
            <a:off x="3491880" y="5949280"/>
            <a:ext cx="129614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Rezervirano mjesto sadržaja 5" descr="Slik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84202"/>
          </a:xfrm>
        </p:spPr>
      </p:pic>
      <p:sp>
        <p:nvSpPr>
          <p:cNvPr id="7" name="Pravokutnik 6"/>
          <p:cNvSpPr/>
          <p:nvPr/>
        </p:nvSpPr>
        <p:spPr>
          <a:xfrm>
            <a:off x="395536" y="404664"/>
            <a:ext cx="8280920" cy="55446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kstniOkvir 18"/>
          <p:cNvSpPr txBox="1"/>
          <p:nvPr/>
        </p:nvSpPr>
        <p:spPr>
          <a:xfrm>
            <a:off x="3779912" y="61653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kstniOkvir 7"/>
          <p:cNvSpPr txBox="1"/>
          <p:nvPr/>
        </p:nvSpPr>
        <p:spPr>
          <a:xfrm>
            <a:off x="395536" y="404664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10.Zašto je </a:t>
            </a:r>
            <a:r>
              <a:rPr lang="en-US" sz="2800" dirty="0" err="1" smtClean="0">
                <a:solidFill>
                  <a:schemeClr val="bg1"/>
                </a:solidFill>
              </a:rPr>
              <a:t>dobr</a:t>
            </a:r>
            <a:r>
              <a:rPr lang="hr-HR" sz="2800" dirty="0" smtClean="0">
                <a:solidFill>
                  <a:schemeClr val="bg1"/>
                </a:solidFill>
              </a:rPr>
              <a:t>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imati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antivirusne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programe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svom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računalu</a:t>
            </a:r>
            <a:r>
              <a:rPr lang="en-US" sz="2800" dirty="0" smtClean="0">
                <a:solidFill>
                  <a:schemeClr val="bg1"/>
                </a:solidFill>
              </a:rPr>
              <a:t>?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  <a:hlinkClick r:id="rId3" action="ppaction://hlinksldjump"/>
              </a:rPr>
              <a:t>a)</a:t>
            </a:r>
            <a:r>
              <a:rPr lang="en-US" sz="2800" dirty="0" err="1" smtClean="0">
                <a:solidFill>
                  <a:schemeClr val="bg1"/>
                </a:solidFill>
                <a:hlinkClick r:id="rId3" action="ppaction://hlinksldjump"/>
              </a:rPr>
              <a:t>Kako</a:t>
            </a:r>
            <a:r>
              <a:rPr lang="en-US" sz="2800" dirty="0" smtClean="0">
                <a:solidFill>
                  <a:schemeClr val="bg1"/>
                </a:solidFill>
                <a:hlinkClick r:id="rId3" action="ppaction://hlinksldjump"/>
              </a:rPr>
              <a:t> bi </a:t>
            </a:r>
            <a:r>
              <a:rPr lang="en-US" sz="2800" dirty="0" err="1" smtClean="0">
                <a:solidFill>
                  <a:schemeClr val="bg1"/>
                </a:solidFill>
                <a:hlinkClick r:id="rId3" action="ppaction://hlinksldjump"/>
              </a:rPr>
              <a:t>svi</a:t>
            </a:r>
            <a:r>
              <a:rPr lang="en-US" sz="28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hlinkClick r:id="rId3" action="ppaction://hlinksldjump"/>
              </a:rPr>
              <a:t>imali</a:t>
            </a:r>
            <a:r>
              <a:rPr lang="en-US" sz="28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hlinkClick r:id="rId3" action="ppaction://hlinksldjump"/>
              </a:rPr>
              <a:t>pristup</a:t>
            </a:r>
            <a:r>
              <a:rPr lang="en-US" sz="28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hlinkClick r:id="rId3" action="ppaction://hlinksldjump"/>
              </a:rPr>
              <a:t>tvom</a:t>
            </a:r>
            <a:r>
              <a:rPr lang="en-US" sz="28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hlinkClick r:id="rId3" action="ppaction://hlinksldjump"/>
              </a:rPr>
              <a:t>računalu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800" dirty="0" smtClean="0">
                <a:solidFill>
                  <a:schemeClr val="bg1"/>
                </a:solidFill>
                <a:hlinkClick r:id="rId4" action="ppaction://hlinksldjump"/>
              </a:rPr>
              <a:t>b)</a:t>
            </a:r>
            <a:r>
              <a:rPr lang="en-US" sz="2800" dirty="0" err="1" smtClean="0">
                <a:solidFill>
                  <a:schemeClr val="bg1"/>
                </a:solidFill>
                <a:hlinkClick r:id="rId4" action="ppaction://hlinksldjump"/>
              </a:rPr>
              <a:t>Kako</a:t>
            </a:r>
            <a:r>
              <a:rPr lang="en-US" sz="2800" dirty="0" smtClean="0">
                <a:solidFill>
                  <a:schemeClr val="bg1"/>
                </a:solidFill>
                <a:hlinkClick r:id="rId4" action="ppaction://hlinksldjump"/>
              </a:rPr>
              <a:t> bi </a:t>
            </a:r>
            <a:r>
              <a:rPr lang="en-US" sz="2800" dirty="0" err="1" smtClean="0">
                <a:solidFill>
                  <a:schemeClr val="bg1"/>
                </a:solidFill>
                <a:hlinkClick r:id="rId4" action="ppaction://hlinksldjump"/>
              </a:rPr>
              <a:t>zaštitio</a:t>
            </a:r>
            <a:r>
              <a:rPr lang="en-US" sz="28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hlinkClick r:id="rId4" action="ppaction://hlinksldjump"/>
              </a:rPr>
              <a:t>svoje</a:t>
            </a:r>
            <a:r>
              <a:rPr lang="en-US" sz="28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hlinkClick r:id="rId4" action="ppaction://hlinksldjump"/>
              </a:rPr>
              <a:t>računalo</a:t>
            </a:r>
            <a:r>
              <a:rPr lang="en-US" sz="2800" dirty="0" smtClean="0">
                <a:solidFill>
                  <a:schemeClr val="bg1"/>
                </a:solidFill>
                <a:hlinkClick r:id="rId4" action="ppaction://hlinksldjump"/>
              </a:rPr>
              <a:t> do </a:t>
            </a:r>
            <a:r>
              <a:rPr lang="en-US" sz="2800" dirty="0" err="1" smtClean="0">
                <a:solidFill>
                  <a:schemeClr val="bg1"/>
                </a:solidFill>
                <a:hlinkClick r:id="rId4" action="ppaction://hlinksldjump"/>
              </a:rPr>
              <a:t>virusa</a:t>
            </a:r>
            <a:r>
              <a:rPr lang="en-US" sz="2800" dirty="0" smtClean="0">
                <a:solidFill>
                  <a:schemeClr val="bg1"/>
                </a:solidFill>
                <a:hlinkClick r:id="rId4" action="ppaction://hlinksldjump"/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800" dirty="0" smtClean="0">
                <a:solidFill>
                  <a:schemeClr val="bg1"/>
                </a:solidFill>
                <a:hlinkClick r:id="rId3" action="ppaction://hlinksldjump"/>
              </a:rPr>
              <a:t>c)</a:t>
            </a:r>
            <a:r>
              <a:rPr lang="en-US" sz="2800" dirty="0" err="1" smtClean="0">
                <a:solidFill>
                  <a:schemeClr val="bg1"/>
                </a:solidFill>
                <a:hlinkClick r:id="rId3" action="ppaction://hlinksldjump"/>
              </a:rPr>
              <a:t>Kako</a:t>
            </a:r>
            <a:r>
              <a:rPr lang="en-US" sz="2800" dirty="0" smtClean="0">
                <a:solidFill>
                  <a:schemeClr val="bg1"/>
                </a:solidFill>
                <a:hlinkClick r:id="rId3" action="ppaction://hlinksldjump"/>
              </a:rPr>
              <a:t> bi </a:t>
            </a:r>
            <a:r>
              <a:rPr lang="en-US" sz="2800" dirty="0" err="1" smtClean="0">
                <a:solidFill>
                  <a:schemeClr val="bg1"/>
                </a:solidFill>
                <a:hlinkClick r:id="rId3" action="ppaction://hlinksldjump"/>
              </a:rPr>
              <a:t>računalo</a:t>
            </a:r>
            <a:r>
              <a:rPr lang="en-US" sz="28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hlinkClick r:id="rId3" action="ppaction://hlinksldjump"/>
              </a:rPr>
              <a:t>sporije</a:t>
            </a:r>
            <a:r>
              <a:rPr lang="en-US" sz="2800" dirty="0" smtClean="0">
                <a:solidFill>
                  <a:schemeClr val="bg1"/>
                </a:solidFill>
                <a:hlinkClick r:id="rId3" action="ppaction://hlinksldjump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hlinkClick r:id="rId3" action="ppaction://hlinksldjump"/>
              </a:rPr>
              <a:t>radilo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Rezervirano mjesto sadržaja 5" descr="Slik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84202"/>
          </a:xfrm>
        </p:spPr>
      </p:pic>
      <p:sp>
        <p:nvSpPr>
          <p:cNvPr id="7" name="Pravokutnik 6"/>
          <p:cNvSpPr/>
          <p:nvPr/>
        </p:nvSpPr>
        <p:spPr>
          <a:xfrm>
            <a:off x="395536" y="404664"/>
            <a:ext cx="8280920" cy="55446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kstniOkvir 18"/>
          <p:cNvSpPr txBox="1"/>
          <p:nvPr/>
        </p:nvSpPr>
        <p:spPr>
          <a:xfrm>
            <a:off x="3779912" y="61653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kstniOkvir 7"/>
          <p:cNvSpPr txBox="1"/>
          <p:nvPr/>
        </p:nvSpPr>
        <p:spPr>
          <a:xfrm>
            <a:off x="539552" y="548680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TOČAN ODGOVOR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Marin\Desktop\00012011mmnnm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420888"/>
            <a:ext cx="6034977" cy="3466034"/>
          </a:xfrm>
          <a:prstGeom prst="rect">
            <a:avLst/>
          </a:prstGeom>
          <a:noFill/>
        </p:spPr>
      </p:pic>
      <p:sp>
        <p:nvSpPr>
          <p:cNvPr id="9" name="Akcijski gumb: Naprijed ili dalje 8">
            <a:hlinkClick r:id="rId4" action="ppaction://hlinksldjump" highlightClick="1"/>
          </p:cNvPr>
          <p:cNvSpPr/>
          <p:nvPr/>
        </p:nvSpPr>
        <p:spPr>
          <a:xfrm>
            <a:off x="3779912" y="5949280"/>
            <a:ext cx="100811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Rezervirano mjesto sadržaja 5" descr="Slik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84202"/>
          </a:xfrm>
        </p:spPr>
      </p:pic>
      <p:sp>
        <p:nvSpPr>
          <p:cNvPr id="7" name="Pravokutnik 6"/>
          <p:cNvSpPr/>
          <p:nvPr/>
        </p:nvSpPr>
        <p:spPr>
          <a:xfrm>
            <a:off x="395536" y="404664"/>
            <a:ext cx="8280920" cy="55446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kstniOkvir 18"/>
          <p:cNvSpPr txBox="1"/>
          <p:nvPr/>
        </p:nvSpPr>
        <p:spPr>
          <a:xfrm>
            <a:off x="3779912" y="61653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kstniOkvir 7"/>
          <p:cNvSpPr txBox="1"/>
          <p:nvPr/>
        </p:nvSpPr>
        <p:spPr>
          <a:xfrm>
            <a:off x="539552" y="548680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NETOČAN ODGOVOR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Marin\Desktop\00012011mmnnm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420888"/>
            <a:ext cx="6034977" cy="3466034"/>
          </a:xfrm>
          <a:prstGeom prst="rect">
            <a:avLst/>
          </a:prstGeom>
          <a:noFill/>
        </p:spPr>
      </p:pic>
      <p:sp>
        <p:nvSpPr>
          <p:cNvPr id="9" name="Akcijski gumb: Naprijed ili dalje 8">
            <a:hlinkClick r:id="rId4" action="ppaction://hlinksldjump" highlightClick="1"/>
          </p:cNvPr>
          <p:cNvSpPr/>
          <p:nvPr/>
        </p:nvSpPr>
        <p:spPr>
          <a:xfrm>
            <a:off x="3419872" y="5949280"/>
            <a:ext cx="187220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Rezervirano mjesto sadržaja 5" descr="Slik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84202"/>
          </a:xfrm>
        </p:spPr>
      </p:pic>
      <p:sp>
        <p:nvSpPr>
          <p:cNvPr id="7" name="Pravokutnik 6"/>
          <p:cNvSpPr/>
          <p:nvPr/>
        </p:nvSpPr>
        <p:spPr>
          <a:xfrm>
            <a:off x="395536" y="404664"/>
            <a:ext cx="8280920" cy="55446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kstniOkvir 18"/>
          <p:cNvSpPr txBox="1"/>
          <p:nvPr/>
        </p:nvSpPr>
        <p:spPr>
          <a:xfrm>
            <a:off x="3779912" y="61653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kstniOkvir 7"/>
          <p:cNvSpPr txBox="1"/>
          <p:nvPr/>
        </p:nvSpPr>
        <p:spPr>
          <a:xfrm>
            <a:off x="539552" y="54868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PAZITE ŠTO </a:t>
            </a:r>
            <a:r>
              <a:rPr lang="en-US" sz="3200" dirty="0" smtClean="0">
                <a:solidFill>
                  <a:schemeClr val="bg1"/>
                </a:solidFill>
              </a:rPr>
              <a:t>RADITE</a:t>
            </a:r>
            <a:r>
              <a:rPr lang="hr-HR" sz="3200" smtClean="0">
                <a:solidFill>
                  <a:schemeClr val="bg1"/>
                </a:solidFill>
              </a:rPr>
              <a:t>,</a:t>
            </a:r>
            <a:r>
              <a:rPr lang="en-US" sz="320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INTERNET JE PUN ZAMKI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Marin\Desktop\0112487789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5746451" cy="4690292"/>
          </a:xfrm>
          <a:prstGeom prst="rect">
            <a:avLst/>
          </a:prstGeom>
          <a:noFill/>
        </p:spPr>
      </p:pic>
      <p:sp>
        <p:nvSpPr>
          <p:cNvPr id="9" name="TekstniOkvir 8"/>
          <p:cNvSpPr txBox="1"/>
          <p:nvPr/>
        </p:nvSpPr>
        <p:spPr>
          <a:xfrm>
            <a:off x="6660232" y="3429000"/>
            <a:ext cx="1584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Hvala</a:t>
            </a:r>
            <a:r>
              <a:rPr lang="en-US" sz="2400" dirty="0" smtClean="0">
                <a:solidFill>
                  <a:schemeClr val="bg1"/>
                </a:solidFill>
              </a:rPr>
              <a:t> Martin </a:t>
            </a:r>
            <a:r>
              <a:rPr lang="en-US" sz="2400" dirty="0" err="1" smtClean="0">
                <a:solidFill>
                  <a:schemeClr val="bg1"/>
                </a:solidFill>
              </a:rPr>
              <a:t>Bogdanić</a:t>
            </a:r>
            <a:r>
              <a:rPr lang="en-US" sz="2400" dirty="0" smtClean="0">
                <a:solidFill>
                  <a:schemeClr val="bg1"/>
                </a:solidFill>
              </a:rPr>
              <a:t> I Marin  </a:t>
            </a:r>
            <a:r>
              <a:rPr lang="en-US" sz="2400" dirty="0" err="1" smtClean="0">
                <a:solidFill>
                  <a:schemeClr val="bg1"/>
                </a:solidFill>
              </a:rPr>
              <a:t>Samaržija</a:t>
            </a:r>
            <a:r>
              <a:rPr lang="en-US" sz="2400" dirty="0" smtClean="0">
                <a:solidFill>
                  <a:schemeClr val="bg1"/>
                </a:solidFill>
              </a:rPr>
              <a:t> 8.c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Akcijski gumb: Polazni 9">
            <a:hlinkClick r:id="" action="ppaction://hlinkshowjump?jump=firstslide" highlightClick="1"/>
          </p:cNvPr>
          <p:cNvSpPr/>
          <p:nvPr/>
        </p:nvSpPr>
        <p:spPr>
          <a:xfrm>
            <a:off x="2915816" y="6021288"/>
            <a:ext cx="115212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Rezervirano mjesto sadržaja 4" descr="Slik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3718"/>
            <a:ext cx="9144000" cy="7413158"/>
          </a:xfrm>
        </p:spPr>
      </p:pic>
      <p:sp>
        <p:nvSpPr>
          <p:cNvPr id="6" name="Pravokutnik 5"/>
          <p:cNvSpPr/>
          <p:nvPr/>
        </p:nvSpPr>
        <p:spPr>
          <a:xfrm>
            <a:off x="539552" y="260648"/>
            <a:ext cx="8064896" cy="56166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4932040" y="404664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TOČAN ODGOVOR                      </a:t>
            </a:r>
          </a:p>
        </p:txBody>
      </p:sp>
      <p:pic>
        <p:nvPicPr>
          <p:cNvPr id="1026" name="Picture 2" descr="C:\Users\Marin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0910" y="1844824"/>
            <a:ext cx="3744416" cy="3744416"/>
          </a:xfrm>
          <a:prstGeom prst="rect">
            <a:avLst/>
          </a:prstGeom>
          <a:noFill/>
        </p:spPr>
      </p:pic>
      <p:sp>
        <p:nvSpPr>
          <p:cNvPr id="8" name="TekstniOkvir 7"/>
          <p:cNvSpPr txBox="1"/>
          <p:nvPr/>
        </p:nvSpPr>
        <p:spPr>
          <a:xfrm>
            <a:off x="755576" y="260648"/>
            <a:ext cx="40324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hr-HR" sz="2400" dirty="0" smtClean="0">
                <a:solidFill>
                  <a:schemeClr val="bg1"/>
                </a:solidFill>
              </a:rPr>
              <a:t>Mnoge internetske stranice zahtijevaju</a:t>
            </a:r>
          </a:p>
          <a:p>
            <a:pPr marL="914400" indent="-914400"/>
            <a:r>
              <a:rPr lang="hr-HR" sz="2400" dirty="0" smtClean="0">
                <a:solidFill>
                  <a:schemeClr val="bg1"/>
                </a:solidFill>
              </a:rPr>
              <a:t> osobne podatke kako biste imali pristup </a:t>
            </a:r>
          </a:p>
          <a:p>
            <a:pPr marL="914400" indent="-914400"/>
            <a:r>
              <a:rPr lang="hr-HR" sz="2400" dirty="0" smtClean="0">
                <a:solidFill>
                  <a:schemeClr val="bg1"/>
                </a:solidFill>
              </a:rPr>
              <a:t>sadržajima i uslugama. Ti su podatci </a:t>
            </a:r>
          </a:p>
          <a:p>
            <a:pPr marL="914400" indent="-914400"/>
            <a:r>
              <a:rPr lang="hr-HR" sz="2400" dirty="0" smtClean="0">
                <a:solidFill>
                  <a:schemeClr val="bg1"/>
                </a:solidFill>
              </a:rPr>
              <a:t>potrebni iz različitih razloga: radi  </a:t>
            </a:r>
          </a:p>
          <a:p>
            <a:pPr marL="914400" indent="-914400"/>
            <a:r>
              <a:rPr lang="hr-HR" sz="2400" dirty="0" smtClean="0">
                <a:solidFill>
                  <a:schemeClr val="bg1"/>
                </a:solidFill>
              </a:rPr>
              <a:t>sigurnosti  ili da bi usluge postale dostupne. </a:t>
            </a:r>
          </a:p>
          <a:p>
            <a:pPr marL="914400" indent="-914400"/>
            <a:r>
              <a:rPr lang="hr-HR" sz="2400" dirty="0" smtClean="0">
                <a:solidFill>
                  <a:schemeClr val="bg1"/>
                </a:solidFill>
              </a:rPr>
              <a:t>Nemojte ostavljati osobne</a:t>
            </a:r>
          </a:p>
          <a:p>
            <a:pPr marL="914400" indent="-914400"/>
            <a:r>
              <a:rPr lang="hr-HR" sz="2400" dirty="0" smtClean="0">
                <a:solidFill>
                  <a:schemeClr val="bg1"/>
                </a:solidFill>
              </a:rPr>
              <a:t> podatke bez odobrenja odrasle </a:t>
            </a:r>
          </a:p>
          <a:p>
            <a:pPr marL="914400" indent="-914400"/>
            <a:r>
              <a:rPr lang="hr-HR" sz="2400" dirty="0" smtClean="0">
                <a:solidFill>
                  <a:schemeClr val="bg1"/>
                </a:solidFill>
              </a:rPr>
              <a:t>osobe (učitelja, roditelja, skrbnika). </a:t>
            </a:r>
          </a:p>
        </p:txBody>
      </p:sp>
      <p:sp>
        <p:nvSpPr>
          <p:cNvPr id="9" name="Akcijski gumb: Naprijed ili dalje 8">
            <a:hlinkClick r:id="rId4" action="ppaction://hlinksldjump" highlightClick="1"/>
          </p:cNvPr>
          <p:cNvSpPr/>
          <p:nvPr/>
        </p:nvSpPr>
        <p:spPr>
          <a:xfrm>
            <a:off x="3779912" y="5877272"/>
            <a:ext cx="158417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>
            <a:off x="500034" y="0"/>
            <a:ext cx="8208912" cy="56886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500042"/>
            <a:ext cx="8001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endParaRPr lang="hr-HR" sz="3600" dirty="0" smtClean="0">
              <a:solidFill>
                <a:schemeClr val="bg1"/>
              </a:solidFill>
            </a:endParaRPr>
          </a:p>
          <a:p>
            <a:pPr marL="914400" indent="-914400">
              <a:buAutoNum type="alphaLcParenR" startAt="2"/>
            </a:pPr>
            <a:endParaRPr lang="hr-HR" sz="48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988840"/>
            <a:ext cx="76533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hr-HR" sz="2800" dirty="0" smtClean="0">
                <a:solidFill>
                  <a:schemeClr val="bg1"/>
                </a:solidFill>
              </a:rPr>
              <a:t>Mnoge internetske stranice zahtijevaju</a:t>
            </a:r>
          </a:p>
          <a:p>
            <a:pPr marL="914400" indent="-914400"/>
            <a:r>
              <a:rPr lang="hr-HR" sz="2800" dirty="0" smtClean="0">
                <a:solidFill>
                  <a:schemeClr val="bg1"/>
                </a:solidFill>
              </a:rPr>
              <a:t> osobne podatke kako biste imali pristup </a:t>
            </a:r>
          </a:p>
          <a:p>
            <a:pPr marL="914400" indent="-914400"/>
            <a:r>
              <a:rPr lang="hr-HR" sz="2800" dirty="0" smtClean="0">
                <a:solidFill>
                  <a:schemeClr val="bg1"/>
                </a:solidFill>
              </a:rPr>
              <a:t>sadržajima i uslugama. Ti su podatci </a:t>
            </a:r>
          </a:p>
          <a:p>
            <a:pPr marL="914400" indent="-914400"/>
            <a:r>
              <a:rPr lang="hr-HR" sz="2800" dirty="0" smtClean="0">
                <a:solidFill>
                  <a:schemeClr val="bg1"/>
                </a:solidFill>
              </a:rPr>
              <a:t>potrebni iz različitih razloga: radi  </a:t>
            </a:r>
          </a:p>
          <a:p>
            <a:pPr marL="914400" indent="-914400"/>
            <a:r>
              <a:rPr lang="hr-HR" sz="2800" dirty="0" smtClean="0">
                <a:solidFill>
                  <a:schemeClr val="bg1"/>
                </a:solidFill>
              </a:rPr>
              <a:t>sigurnosti  ili da bi usluge postale dostupne. </a:t>
            </a:r>
          </a:p>
          <a:p>
            <a:pPr marL="914400" indent="-914400"/>
            <a:r>
              <a:rPr lang="hr-HR" sz="2800" dirty="0" smtClean="0">
                <a:solidFill>
                  <a:schemeClr val="bg1"/>
                </a:solidFill>
              </a:rPr>
              <a:t>Nemojte ostavljati osobne</a:t>
            </a:r>
          </a:p>
          <a:p>
            <a:pPr marL="914400" indent="-914400"/>
            <a:r>
              <a:rPr lang="hr-HR" sz="2800" dirty="0" smtClean="0">
                <a:solidFill>
                  <a:schemeClr val="bg1"/>
                </a:solidFill>
              </a:rPr>
              <a:t> podatke bez odobrenja odrasle </a:t>
            </a:r>
          </a:p>
          <a:p>
            <a:pPr marL="914400" indent="-914400"/>
            <a:r>
              <a:rPr lang="hr-HR" sz="2800" dirty="0" smtClean="0">
                <a:solidFill>
                  <a:schemeClr val="bg1"/>
                </a:solidFill>
              </a:rPr>
              <a:t>osobe (učitelja, roditelja, skrbnika).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404664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NETOČAN ODGOVOR</a:t>
            </a:r>
            <a:endParaRPr lang="hr-HR" sz="3600" dirty="0">
              <a:solidFill>
                <a:srgbClr val="FF0000"/>
              </a:solidFill>
            </a:endParaRPr>
          </a:p>
        </p:txBody>
      </p:sp>
      <p:sp>
        <p:nvSpPr>
          <p:cNvPr id="6" name="Action Button: Forward or Next 5">
            <a:hlinkClick r:id="rId3" action="ppaction://hlinksldjump" highlightClick="1"/>
          </p:cNvPr>
          <p:cNvSpPr/>
          <p:nvPr/>
        </p:nvSpPr>
        <p:spPr>
          <a:xfrm>
            <a:off x="4357686" y="5715016"/>
            <a:ext cx="85725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 descr="C:\Users\Marin\Desktop\preuzm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7" y="476672"/>
            <a:ext cx="1410157" cy="1440160"/>
          </a:xfrm>
          <a:prstGeom prst="rect">
            <a:avLst/>
          </a:prstGeom>
          <a:noFill/>
        </p:spPr>
      </p:pic>
      <p:sp>
        <p:nvSpPr>
          <p:cNvPr id="8" name="TekstniOkvir 7"/>
          <p:cNvSpPr txBox="1"/>
          <p:nvPr/>
        </p:nvSpPr>
        <p:spPr>
          <a:xfrm>
            <a:off x="971600" y="112474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SAVJET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9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500042"/>
            <a:ext cx="8001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endParaRPr lang="hr-HR" sz="3600" dirty="0" smtClean="0">
              <a:solidFill>
                <a:schemeClr val="bg1"/>
              </a:solidFill>
            </a:endParaRPr>
          </a:p>
          <a:p>
            <a:pPr marL="914400" indent="-914400">
              <a:buAutoNum type="alphaLcParenR" startAt="2"/>
            </a:pPr>
            <a:endParaRPr lang="hr-HR" sz="4800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142852"/>
            <a:ext cx="8429684" cy="56436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 descr="C:\Users\Marina\Desktop\bolek-il-lol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857232"/>
            <a:ext cx="6500858" cy="441051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357950" y="307181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Marko</a:t>
            </a: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1785918" y="314324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Ivan</a:t>
            </a:r>
            <a:endParaRPr lang="hr-HR" dirty="0"/>
          </a:p>
        </p:txBody>
      </p:sp>
      <p:grpSp>
        <p:nvGrpSpPr>
          <p:cNvPr id="15" name="Group 14"/>
          <p:cNvGrpSpPr/>
          <p:nvPr/>
        </p:nvGrpSpPr>
        <p:grpSpPr>
          <a:xfrm>
            <a:off x="6072198" y="285728"/>
            <a:ext cx="2643206" cy="1714512"/>
            <a:chOff x="6000760" y="285728"/>
            <a:chExt cx="2643206" cy="1714512"/>
          </a:xfrm>
        </p:grpSpPr>
        <p:sp>
          <p:nvSpPr>
            <p:cNvPr id="8" name="Cloud 7"/>
            <p:cNvSpPr/>
            <p:nvPr/>
          </p:nvSpPr>
          <p:spPr>
            <a:xfrm>
              <a:off x="6000760" y="285728"/>
              <a:ext cx="2643206" cy="171451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00826" y="642918"/>
              <a:ext cx="17859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Ivane,sinoć mi je nepoznata osoba poslala poruku.</a:t>
              </a:r>
              <a:endParaRPr lang="hr-HR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43042" y="714356"/>
            <a:ext cx="2643206" cy="1714512"/>
            <a:chOff x="6000760" y="285728"/>
            <a:chExt cx="2643206" cy="1714512"/>
          </a:xfrm>
        </p:grpSpPr>
        <p:sp>
          <p:nvSpPr>
            <p:cNvPr id="17" name="Cloud 16"/>
            <p:cNvSpPr/>
            <p:nvPr/>
          </p:nvSpPr>
          <p:spPr>
            <a:xfrm>
              <a:off x="6000760" y="285728"/>
              <a:ext cx="2643206" cy="171451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00826" y="642918"/>
              <a:ext cx="17859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Jesi li mu odgovorio na poruku</a:t>
              </a:r>
            </a:p>
            <a:p>
              <a:r>
                <a:rPr lang="hr-HR" dirty="0" smtClean="0"/>
                <a:t>?</a:t>
              </a:r>
              <a:endParaRPr lang="hr-HR" dirty="0"/>
            </a:p>
          </p:txBody>
        </p:sp>
      </p:grpSp>
      <p:sp>
        <p:nvSpPr>
          <p:cNvPr id="19" name="Action Button: Forward or Next 18">
            <a:hlinkClick r:id="rId4" action="ppaction://hlinksldjump" highlightClick="1"/>
          </p:cNvPr>
          <p:cNvSpPr/>
          <p:nvPr/>
        </p:nvSpPr>
        <p:spPr>
          <a:xfrm>
            <a:off x="4143372" y="5786454"/>
            <a:ext cx="785818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919845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500042"/>
            <a:ext cx="8001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endParaRPr lang="hr-HR" sz="3600" dirty="0" smtClean="0">
              <a:solidFill>
                <a:schemeClr val="bg1"/>
              </a:solidFill>
            </a:endParaRPr>
          </a:p>
          <a:p>
            <a:pPr marL="914400" indent="-914400">
              <a:buAutoNum type="alphaLcParenR" startAt="2"/>
            </a:pPr>
            <a:endParaRPr lang="hr-HR" sz="4800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142852"/>
            <a:ext cx="8429684" cy="56436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 descr="C:\Users\Marina\Desktop\bolek-il-lol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857232"/>
            <a:ext cx="6500858" cy="441051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357950" y="307181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Marko</a:t>
            </a: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1785918" y="314324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Ivan</a:t>
            </a:r>
            <a:endParaRPr lang="hr-HR" dirty="0"/>
          </a:p>
        </p:txBody>
      </p:sp>
      <p:grpSp>
        <p:nvGrpSpPr>
          <p:cNvPr id="2" name="Group 14"/>
          <p:cNvGrpSpPr/>
          <p:nvPr/>
        </p:nvGrpSpPr>
        <p:grpSpPr>
          <a:xfrm>
            <a:off x="6072198" y="285728"/>
            <a:ext cx="2643206" cy="1714512"/>
            <a:chOff x="6000760" y="285728"/>
            <a:chExt cx="2643206" cy="1714512"/>
          </a:xfrm>
        </p:grpSpPr>
        <p:sp>
          <p:nvSpPr>
            <p:cNvPr id="8" name="Cloud 7"/>
            <p:cNvSpPr/>
            <p:nvPr/>
          </p:nvSpPr>
          <p:spPr>
            <a:xfrm>
              <a:off x="6000760" y="285728"/>
              <a:ext cx="2643206" cy="171451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00826" y="642918"/>
              <a:ext cx="1785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 Jesam,ii?</a:t>
              </a:r>
              <a:endParaRPr lang="hr-HR" dirty="0"/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1643042" y="714356"/>
            <a:ext cx="2643206" cy="1714512"/>
            <a:chOff x="6000760" y="285728"/>
            <a:chExt cx="2643206" cy="1714512"/>
          </a:xfrm>
        </p:grpSpPr>
        <p:sp>
          <p:nvSpPr>
            <p:cNvPr id="17" name="Cloud 16"/>
            <p:cNvSpPr/>
            <p:nvPr/>
          </p:nvSpPr>
          <p:spPr>
            <a:xfrm>
              <a:off x="6000760" y="285728"/>
              <a:ext cx="2643206" cy="171451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72264" y="500042"/>
              <a:ext cx="178595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Da li znaš da se ne</a:t>
              </a:r>
              <a:r>
                <a:rPr lang="en-US" dirty="0" smtClean="0"/>
                <a:t> </a:t>
              </a:r>
              <a:r>
                <a:rPr lang="hr-HR" dirty="0" smtClean="0"/>
                <a:t>smiješ dopisivat sa nepoznatim osobama.</a:t>
              </a:r>
              <a:endParaRPr lang="hr-HR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000232" y="5786454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hlinkClick r:id="rId4" action="ppaction://hlinksldjump"/>
              </a:rPr>
              <a:t>KRENI NA PITANJE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259198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500042"/>
            <a:ext cx="8001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endParaRPr lang="hr-HR" sz="3600" dirty="0" smtClean="0">
              <a:solidFill>
                <a:schemeClr val="bg1"/>
              </a:solidFill>
            </a:endParaRPr>
          </a:p>
          <a:p>
            <a:pPr marL="914400" indent="-914400">
              <a:buAutoNum type="alphaLcParenR" startAt="2"/>
            </a:pPr>
            <a:endParaRPr lang="hr-HR" sz="4800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142852"/>
            <a:ext cx="8429684" cy="56436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6357950" y="307181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Marko</a:t>
            </a: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1785918" y="314324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Ivan</a:t>
            </a:r>
            <a:endParaRPr lang="hr-HR" dirty="0"/>
          </a:p>
        </p:txBody>
      </p:sp>
      <p:sp>
        <p:nvSpPr>
          <p:cNvPr id="16" name="TextBox 15"/>
          <p:cNvSpPr txBox="1"/>
          <p:nvPr/>
        </p:nvSpPr>
        <p:spPr>
          <a:xfrm>
            <a:off x="571472" y="500042"/>
            <a:ext cx="8215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>
                <a:solidFill>
                  <a:schemeClr val="bg1"/>
                </a:solidFill>
              </a:rPr>
              <a:t>2.Pitanje</a:t>
            </a:r>
          </a:p>
          <a:p>
            <a:r>
              <a:rPr lang="hr-HR" sz="3600" dirty="0" smtClean="0">
                <a:solidFill>
                  <a:schemeClr val="bg1"/>
                </a:solidFill>
              </a:rPr>
              <a:t>Je li Marko dobro postupio </a:t>
            </a:r>
            <a:r>
              <a:rPr lang="en-US" sz="3600" dirty="0" err="1" smtClean="0">
                <a:solidFill>
                  <a:schemeClr val="bg1"/>
                </a:solidFill>
              </a:rPr>
              <a:t>zato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smtClean="0">
                <a:solidFill>
                  <a:schemeClr val="bg1"/>
                </a:solidFill>
              </a:rPr>
              <a:t>što se dopisivao s nepoznatom osobom?</a:t>
            </a:r>
          </a:p>
          <a:p>
            <a:r>
              <a:rPr lang="hr-HR" sz="3600" dirty="0" smtClean="0">
                <a:solidFill>
                  <a:schemeClr val="bg1"/>
                </a:solidFill>
              </a:rPr>
              <a:t>  </a:t>
            </a:r>
          </a:p>
          <a:p>
            <a:pPr marL="742950" indent="-742950">
              <a:buAutoNum type="alphaLcParenR"/>
            </a:pPr>
            <a:r>
              <a:rPr lang="hr-HR" sz="3600" dirty="0" smtClean="0">
                <a:solidFill>
                  <a:schemeClr val="bg1"/>
                </a:solidFill>
              </a:rPr>
              <a:t> </a:t>
            </a:r>
            <a:r>
              <a:rPr lang="hr-HR" sz="3600" dirty="0" smtClean="0">
                <a:solidFill>
                  <a:schemeClr val="bg1"/>
                </a:solidFill>
                <a:hlinkClick r:id="rId3" action="ppaction://hlinksldjump"/>
              </a:rPr>
              <a:t>Dobro je postupio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endParaRPr lang="hr-HR" sz="3600" dirty="0" smtClean="0">
              <a:solidFill>
                <a:schemeClr val="bg1"/>
              </a:solidFill>
            </a:endParaRPr>
          </a:p>
          <a:p>
            <a:pPr marL="742950" indent="-742950">
              <a:buAutoNum type="alphaLcParenR"/>
            </a:pPr>
            <a:r>
              <a:rPr lang="hr-HR" sz="3600" dirty="0" smtClean="0">
                <a:solidFill>
                  <a:schemeClr val="bg1"/>
                </a:solidFill>
                <a:hlinkClick r:id="rId4" action="ppaction://hlinksldjump"/>
              </a:rPr>
              <a:t>Ni u kojem slučaju nije dobro postupio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endParaRPr lang="hr-HR" sz="3600" dirty="0" smtClean="0">
              <a:solidFill>
                <a:schemeClr val="bg1"/>
              </a:solidFill>
            </a:endParaRPr>
          </a:p>
          <a:p>
            <a:pPr marL="742950" indent="-742950"/>
            <a:endParaRPr lang="hr-HR" sz="3600" dirty="0" smtClean="0">
              <a:solidFill>
                <a:schemeClr val="bg1"/>
              </a:solidFill>
            </a:endParaRPr>
          </a:p>
          <a:p>
            <a:pPr marL="742950" indent="-742950">
              <a:buAutoNum type="alphaLcParenR"/>
            </a:pPr>
            <a:endParaRPr lang="hr-HR" sz="3600" dirty="0" smtClean="0">
              <a:solidFill>
                <a:schemeClr val="bg1"/>
              </a:solidFill>
            </a:endParaRPr>
          </a:p>
          <a:p>
            <a:endParaRPr lang="hr-HR" sz="4800" dirty="0" smtClean="0">
              <a:solidFill>
                <a:schemeClr val="bg1"/>
              </a:solidFill>
            </a:endParaRPr>
          </a:p>
          <a:p>
            <a:endParaRPr lang="hr-HR" sz="4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9845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614</TotalTime>
  <Words>941</Words>
  <Application>Microsoft Office PowerPoint</Application>
  <PresentationFormat>On-screen Show (4:3)</PresentationFormat>
  <Paragraphs>164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Berlin Sans FB</vt:lpstr>
      <vt:lpstr>Calibri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OŠ Z. i F. Otočac</dc:creator>
  <cp:lastModifiedBy>Ivana Rozic</cp:lastModifiedBy>
  <cp:revision>62</cp:revision>
  <dcterms:created xsi:type="dcterms:W3CDTF">2015-02-03T14:40:19Z</dcterms:created>
  <dcterms:modified xsi:type="dcterms:W3CDTF">2015-02-09T11:15:07Z</dcterms:modified>
</cp:coreProperties>
</file>