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663300"/>
    <a:srgbClr val="AF5D71"/>
    <a:srgbClr val="F616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1E7E-C12C-494A-BBEC-61532D312F76}" type="datetimeFigureOut">
              <a:rPr lang="hr-HR" smtClean="0"/>
              <a:t>22.10.2017.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4F0-F7AA-4012-ADCF-4C7EA1D758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880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1E7E-C12C-494A-BBEC-61532D312F76}" type="datetimeFigureOut">
              <a:rPr lang="hr-HR" smtClean="0"/>
              <a:t>22.10.2017.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4F0-F7AA-4012-ADCF-4C7EA1D758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077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1E7E-C12C-494A-BBEC-61532D312F76}" type="datetimeFigureOut">
              <a:rPr lang="hr-HR" smtClean="0"/>
              <a:t>22.10.2017.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4F0-F7AA-4012-ADCF-4C7EA1D758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526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1E7E-C12C-494A-BBEC-61532D312F76}" type="datetimeFigureOut">
              <a:rPr lang="hr-HR" smtClean="0"/>
              <a:t>22.10.2017.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4F0-F7AA-4012-ADCF-4C7EA1D758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172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1E7E-C12C-494A-BBEC-61532D312F76}" type="datetimeFigureOut">
              <a:rPr lang="hr-HR" smtClean="0"/>
              <a:t>22.10.2017.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4F0-F7AA-4012-ADCF-4C7EA1D758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331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1E7E-C12C-494A-BBEC-61532D312F76}" type="datetimeFigureOut">
              <a:rPr lang="hr-HR" smtClean="0"/>
              <a:t>22.10.2017.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4F0-F7AA-4012-ADCF-4C7EA1D758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52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1E7E-C12C-494A-BBEC-61532D312F76}" type="datetimeFigureOut">
              <a:rPr lang="hr-HR" smtClean="0"/>
              <a:t>22.10.2017.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4F0-F7AA-4012-ADCF-4C7EA1D758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036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1E7E-C12C-494A-BBEC-61532D312F76}" type="datetimeFigureOut">
              <a:rPr lang="hr-HR" smtClean="0"/>
              <a:t>22.10.2017.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4F0-F7AA-4012-ADCF-4C7EA1D758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628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1E7E-C12C-494A-BBEC-61532D312F76}" type="datetimeFigureOut">
              <a:rPr lang="hr-HR" smtClean="0"/>
              <a:t>22.10.2017.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4F0-F7AA-4012-ADCF-4C7EA1D758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881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1E7E-C12C-494A-BBEC-61532D312F76}" type="datetimeFigureOut">
              <a:rPr lang="hr-HR" smtClean="0"/>
              <a:t>22.10.2017.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4F0-F7AA-4012-ADCF-4C7EA1D758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692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1E7E-C12C-494A-BBEC-61532D312F76}" type="datetimeFigureOut">
              <a:rPr lang="hr-HR" smtClean="0"/>
              <a:t>22.10.2017.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4F0-F7AA-4012-ADCF-4C7EA1D758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042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41E7E-C12C-494A-BBEC-61532D312F76}" type="datetimeFigureOut">
              <a:rPr lang="hr-HR" smtClean="0"/>
              <a:t>22.10.2017.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A4F0-F7AA-4012-ADCF-4C7EA1D758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077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hr-HR" sz="8000" dirty="0" smtClean="0">
                <a:latin typeface="Comic Sans MS" pitchFamily="66" charset="0"/>
              </a:rPr>
              <a:t>Dječja prava</a:t>
            </a:r>
            <a:endParaRPr lang="hr-HR" sz="8000" dirty="0">
              <a:latin typeface="Comic Sans MS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Pravokutni trokut 3"/>
          <p:cNvSpPr/>
          <p:nvPr/>
        </p:nvSpPr>
        <p:spPr>
          <a:xfrm>
            <a:off x="0" y="0"/>
            <a:ext cx="2123728" cy="6858000"/>
          </a:xfrm>
          <a:prstGeom prst="rtTriangl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 trokut 4"/>
          <p:cNvSpPr/>
          <p:nvPr/>
        </p:nvSpPr>
        <p:spPr>
          <a:xfrm flipH="1" flipV="1">
            <a:off x="7020272" y="-29142"/>
            <a:ext cx="2123728" cy="6858000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587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505056" cy="6858000"/>
          </a:xfrm>
          <a:prstGeom prst="rect">
            <a:avLst/>
          </a:prstGeom>
        </p:spPr>
      </p:pic>
      <p:grpSp>
        <p:nvGrpSpPr>
          <p:cNvPr id="3" name="Grupa 2"/>
          <p:cNvGrpSpPr/>
          <p:nvPr/>
        </p:nvGrpSpPr>
        <p:grpSpPr>
          <a:xfrm>
            <a:off x="467544" y="1350310"/>
            <a:ext cx="1296143" cy="4157380"/>
            <a:chOff x="3713775" y="188640"/>
            <a:chExt cx="1823561" cy="5274571"/>
          </a:xfrm>
        </p:grpSpPr>
        <p:sp>
          <p:nvSpPr>
            <p:cNvPr id="4" name="Pravokutnik 3"/>
            <p:cNvSpPr/>
            <p:nvPr/>
          </p:nvSpPr>
          <p:spPr>
            <a:xfrm>
              <a:off x="4067944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4860032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Dijagram toka: Odgoda 5"/>
            <p:cNvSpPr/>
            <p:nvPr/>
          </p:nvSpPr>
          <p:spPr>
            <a:xfrm rot="5400000">
              <a:off x="4062598" y="2924316"/>
              <a:ext cx="1116124" cy="1512168"/>
            </a:xfrm>
            <a:prstGeom prst="flowChartDelay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Pravokutnik s jednim odsječenim kutom 6"/>
            <p:cNvSpPr/>
            <p:nvPr/>
          </p:nvSpPr>
          <p:spPr>
            <a:xfrm>
              <a:off x="4848267" y="5314461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Pravokutnik s jednim odsječenim kutom 7"/>
            <p:cNvSpPr/>
            <p:nvPr/>
          </p:nvSpPr>
          <p:spPr>
            <a:xfrm flipH="1">
              <a:off x="3923928" y="5319195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Oblak 8"/>
            <p:cNvSpPr/>
            <p:nvPr/>
          </p:nvSpPr>
          <p:spPr>
            <a:xfrm>
              <a:off x="3815915" y="188640"/>
              <a:ext cx="1420044" cy="2988332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Pravokutnik s kutom odsječenim s iste strane 9"/>
            <p:cNvSpPr/>
            <p:nvPr/>
          </p:nvSpPr>
          <p:spPr>
            <a:xfrm>
              <a:off x="3815915" y="1556792"/>
              <a:ext cx="1528057" cy="1620180"/>
            </a:xfrm>
            <a:prstGeom prst="snip2Same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Elipsa 10"/>
            <p:cNvSpPr/>
            <p:nvPr/>
          </p:nvSpPr>
          <p:spPr>
            <a:xfrm>
              <a:off x="4039883" y="378615"/>
              <a:ext cx="1080120" cy="144016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Oblak 11"/>
            <p:cNvSpPr/>
            <p:nvPr/>
          </p:nvSpPr>
          <p:spPr>
            <a:xfrm>
              <a:off x="4103948" y="404664"/>
              <a:ext cx="972108" cy="432048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Paralelogram 12"/>
            <p:cNvSpPr/>
            <p:nvPr/>
          </p:nvSpPr>
          <p:spPr>
            <a:xfrm rot="276471">
              <a:off x="3713775" y="1570214"/>
              <a:ext cx="396044" cy="1538702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Paralelogram 13"/>
            <p:cNvSpPr/>
            <p:nvPr/>
          </p:nvSpPr>
          <p:spPr>
            <a:xfrm rot="21323529" flipH="1">
              <a:off x="5141292" y="1542075"/>
              <a:ext cx="396044" cy="1640038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Elipsa 14"/>
            <p:cNvSpPr/>
            <p:nvPr/>
          </p:nvSpPr>
          <p:spPr>
            <a:xfrm>
              <a:off x="428396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Elipsa 15"/>
            <p:cNvSpPr/>
            <p:nvPr/>
          </p:nvSpPr>
          <p:spPr>
            <a:xfrm>
              <a:off x="4776259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Odgoda 16"/>
            <p:cNvSpPr/>
            <p:nvPr/>
          </p:nvSpPr>
          <p:spPr>
            <a:xfrm rot="5400000">
              <a:off x="4291911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Odgoda 17"/>
            <p:cNvSpPr/>
            <p:nvPr/>
          </p:nvSpPr>
          <p:spPr>
            <a:xfrm rot="5400000">
              <a:off x="4758257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Prostoručno 18"/>
            <p:cNvSpPr/>
            <p:nvPr/>
          </p:nvSpPr>
          <p:spPr>
            <a:xfrm>
              <a:off x="4364639" y="1408597"/>
              <a:ext cx="450725" cy="240440"/>
            </a:xfrm>
            <a:custGeom>
              <a:avLst/>
              <a:gdLst>
                <a:gd name="connsiteX0" fmla="*/ 14240 w 450725"/>
                <a:gd name="connsiteY0" fmla="*/ 55136 h 240440"/>
                <a:gd name="connsiteX1" fmla="*/ 449669 w 450725"/>
                <a:gd name="connsiteY1" fmla="*/ 11593 h 240440"/>
                <a:gd name="connsiteX2" fmla="*/ 133983 w 450725"/>
                <a:gd name="connsiteY2" fmla="*/ 240193 h 240440"/>
                <a:gd name="connsiteX3" fmla="*/ 14240 w 450725"/>
                <a:gd name="connsiteY3" fmla="*/ 55136 h 24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725" h="240440">
                  <a:moveTo>
                    <a:pt x="14240" y="55136"/>
                  </a:moveTo>
                  <a:cubicBezTo>
                    <a:pt x="66854" y="17036"/>
                    <a:pt x="429712" y="-19250"/>
                    <a:pt x="449669" y="11593"/>
                  </a:cubicBezTo>
                  <a:cubicBezTo>
                    <a:pt x="469626" y="42436"/>
                    <a:pt x="201111" y="232936"/>
                    <a:pt x="133983" y="240193"/>
                  </a:cubicBezTo>
                  <a:cubicBezTo>
                    <a:pt x="66855" y="247450"/>
                    <a:pt x="-38374" y="93236"/>
                    <a:pt x="14240" y="55136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0" name="Zaobljeni pravokutnik 19"/>
          <p:cNvSpPr/>
          <p:nvPr/>
        </p:nvSpPr>
        <p:spPr>
          <a:xfrm>
            <a:off x="1894558" y="836712"/>
            <a:ext cx="5557762" cy="2230473"/>
          </a:xfrm>
          <a:prstGeom prst="roundRect">
            <a:avLst>
              <a:gd name="adj" fmla="val 1050"/>
            </a:avLst>
          </a:prstGeom>
          <a:solidFill>
            <a:schemeClr val="bg1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1" name="Grupa 20"/>
          <p:cNvGrpSpPr/>
          <p:nvPr/>
        </p:nvGrpSpPr>
        <p:grpSpPr>
          <a:xfrm>
            <a:off x="1557378" y="3389615"/>
            <a:ext cx="2258537" cy="3207737"/>
            <a:chOff x="1557378" y="3389615"/>
            <a:chExt cx="2258537" cy="3207737"/>
          </a:xfrm>
        </p:grpSpPr>
        <p:sp>
          <p:nvSpPr>
            <p:cNvPr id="22" name="Obični peterokut 21"/>
            <p:cNvSpPr/>
            <p:nvPr/>
          </p:nvSpPr>
          <p:spPr>
            <a:xfrm>
              <a:off x="1557378" y="4725144"/>
              <a:ext cx="2258537" cy="1872208"/>
            </a:xfrm>
            <a:prstGeom prst="pentagon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1966566" y="3429000"/>
              <a:ext cx="1440160" cy="223224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1894558" y="3389615"/>
              <a:ext cx="1584176" cy="1152128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" name="Grupa 24"/>
          <p:cNvGrpSpPr/>
          <p:nvPr/>
        </p:nvGrpSpPr>
        <p:grpSpPr>
          <a:xfrm>
            <a:off x="5580112" y="3389615"/>
            <a:ext cx="1944216" cy="3207737"/>
            <a:chOff x="5580112" y="3389615"/>
            <a:chExt cx="1944216" cy="3207737"/>
          </a:xfrm>
        </p:grpSpPr>
        <p:sp>
          <p:nvSpPr>
            <p:cNvPr id="26" name="Obični peterokut 25"/>
            <p:cNvSpPr/>
            <p:nvPr/>
          </p:nvSpPr>
          <p:spPr>
            <a:xfrm>
              <a:off x="5580112" y="4941168"/>
              <a:ext cx="1944216" cy="1656184"/>
            </a:xfrm>
            <a:prstGeom prst="pentagon">
              <a:avLst/>
            </a:prstGeom>
            <a:solidFill>
              <a:srgbClr val="AF5D71"/>
            </a:solidFill>
            <a:ln>
              <a:solidFill>
                <a:srgbClr val="AF5D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Oblak 26"/>
            <p:cNvSpPr/>
            <p:nvPr/>
          </p:nvSpPr>
          <p:spPr>
            <a:xfrm>
              <a:off x="5723148" y="3389615"/>
              <a:ext cx="1656184" cy="3207737"/>
            </a:xfrm>
            <a:prstGeom prst="cloud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8" name="Zaobljeni pravokutni oblačić 27"/>
          <p:cNvSpPr/>
          <p:nvPr/>
        </p:nvSpPr>
        <p:spPr>
          <a:xfrm>
            <a:off x="251520" y="188640"/>
            <a:ext cx="1563636" cy="1080120"/>
          </a:xfrm>
          <a:prstGeom prst="wedgeRoundRectCallout">
            <a:avLst>
              <a:gd name="adj1" fmla="val -13175"/>
              <a:gd name="adj2" fmla="val 5846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TekstniOkvir 28"/>
          <p:cNvSpPr txBox="1"/>
          <p:nvPr/>
        </p:nvSpPr>
        <p:spPr>
          <a:xfrm>
            <a:off x="419283" y="332656"/>
            <a:ext cx="1395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Pa djeco,što ste danas naučili?</a:t>
            </a:r>
            <a:endParaRPr lang="hr-HR" dirty="0"/>
          </a:p>
        </p:txBody>
      </p:sp>
      <p:sp>
        <p:nvSpPr>
          <p:cNvPr id="30" name="Zaobljeni pravokutni oblačić 29"/>
          <p:cNvSpPr/>
          <p:nvPr/>
        </p:nvSpPr>
        <p:spPr>
          <a:xfrm>
            <a:off x="2686646" y="1500047"/>
            <a:ext cx="1597322" cy="1545607"/>
          </a:xfrm>
          <a:prstGeom prst="wedgeRoundRectCallout">
            <a:avLst>
              <a:gd name="adj1" fmla="val -34463"/>
              <a:gd name="adj2" fmla="val 6461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TekstniOkvir 30"/>
          <p:cNvSpPr txBox="1"/>
          <p:nvPr/>
        </p:nvSpPr>
        <p:spPr>
          <a:xfrm>
            <a:off x="2801231" y="1672685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Danas smo naučili što su dječja prava</a:t>
            </a:r>
            <a:endParaRPr lang="hr-HR" dirty="0"/>
          </a:p>
        </p:txBody>
      </p:sp>
      <p:sp>
        <p:nvSpPr>
          <p:cNvPr id="32" name="Zaobljeni pravokutni oblačić 31"/>
          <p:cNvSpPr/>
          <p:nvPr/>
        </p:nvSpPr>
        <p:spPr>
          <a:xfrm>
            <a:off x="6300192" y="1500047"/>
            <a:ext cx="1512168" cy="1522129"/>
          </a:xfrm>
          <a:prstGeom prst="wedgeRoundRectCallout">
            <a:avLst>
              <a:gd name="adj1" fmla="val -30191"/>
              <a:gd name="adj2" fmla="val 6822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TekstniOkvir 32"/>
          <p:cNvSpPr txBox="1"/>
          <p:nvPr/>
        </p:nvSpPr>
        <p:spPr>
          <a:xfrm>
            <a:off x="6444208" y="1690847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 koliko tih prava ima i osnovno o njima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211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8" grpId="0" animBg="1"/>
      <p:bldP spid="29" grpId="0"/>
      <p:bldP spid="30" grpId="0" animBg="1"/>
      <p:bldP spid="31" grpId="0"/>
      <p:bldP spid="32" grpId="0" animBg="1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611560" y="476672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latin typeface="Calisto MT" pitchFamily="18" charset="0"/>
              </a:rPr>
              <a:t>Hvala na pažnji !!!!!</a:t>
            </a:r>
          </a:p>
          <a:p>
            <a:endParaRPr lang="hr-HR" sz="3600" dirty="0">
              <a:latin typeface="Calisto MT" pitchFamily="18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419872" y="1916832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Calisto MT" pitchFamily="18" charset="0"/>
              </a:rPr>
              <a:t>Na prezentaciji su radili</a:t>
            </a:r>
            <a:endParaRPr lang="hr-HR" sz="2000" dirty="0">
              <a:latin typeface="Calisto MT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1691680" y="27809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Matea </a:t>
            </a:r>
            <a:r>
              <a:rPr lang="hr-HR" dirty="0" err="1" smtClean="0"/>
              <a:t>Bobinac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3491880" y="281791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Andjela</a:t>
            </a:r>
            <a:r>
              <a:rPr lang="hr-HR" dirty="0" smtClean="0"/>
              <a:t> Mitrović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5436096" y="281791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Ljiljana </a:t>
            </a:r>
            <a:r>
              <a:rPr lang="hr-HR" dirty="0" err="1" smtClean="0"/>
              <a:t>Ralič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7092280" y="2817911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Luka Veselin</a:t>
            </a:r>
            <a:endParaRPr lang="hr-HR" dirty="0"/>
          </a:p>
        </p:txBody>
      </p:sp>
      <p:sp>
        <p:nvSpPr>
          <p:cNvPr id="9" name="TekstniOkvir 8"/>
          <p:cNvSpPr txBox="1"/>
          <p:nvPr/>
        </p:nvSpPr>
        <p:spPr>
          <a:xfrm>
            <a:off x="3851920" y="3861048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dirty="0" smtClean="0"/>
              <a:t>7.C</a:t>
            </a:r>
            <a:endParaRPr lang="hr-HR" sz="5400" dirty="0"/>
          </a:p>
        </p:txBody>
      </p:sp>
      <p:sp>
        <p:nvSpPr>
          <p:cNvPr id="10" name="Pravokutni trokut 9"/>
          <p:cNvSpPr/>
          <p:nvPr/>
        </p:nvSpPr>
        <p:spPr>
          <a:xfrm>
            <a:off x="0" y="4149080"/>
            <a:ext cx="2915816" cy="2708920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 trokut 10"/>
          <p:cNvSpPr/>
          <p:nvPr/>
        </p:nvSpPr>
        <p:spPr>
          <a:xfrm flipH="1" flipV="1">
            <a:off x="6228184" y="-946"/>
            <a:ext cx="2915816" cy="2708920"/>
          </a:xfrm>
          <a:prstGeom prst="rt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512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353" y="61747"/>
            <a:ext cx="9443215" cy="6858000"/>
          </a:xfrm>
          <a:prstGeom prst="rect">
            <a:avLst/>
          </a:prstGeom>
        </p:spPr>
      </p:pic>
      <p:sp>
        <p:nvSpPr>
          <p:cNvPr id="3" name="Elipsa 2"/>
          <p:cNvSpPr/>
          <p:nvPr/>
        </p:nvSpPr>
        <p:spPr>
          <a:xfrm>
            <a:off x="1331640" y="6858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7" name="Grupa 6"/>
          <p:cNvGrpSpPr/>
          <p:nvPr/>
        </p:nvGrpSpPr>
        <p:grpSpPr>
          <a:xfrm>
            <a:off x="1557378" y="3389615"/>
            <a:ext cx="2258537" cy="3207737"/>
            <a:chOff x="1557378" y="3389615"/>
            <a:chExt cx="2258537" cy="3207737"/>
          </a:xfrm>
        </p:grpSpPr>
        <p:sp>
          <p:nvSpPr>
            <p:cNvPr id="4" name="Obični peterokut 3"/>
            <p:cNvSpPr/>
            <p:nvPr/>
          </p:nvSpPr>
          <p:spPr>
            <a:xfrm>
              <a:off x="1557378" y="4725144"/>
              <a:ext cx="2258537" cy="1872208"/>
            </a:xfrm>
            <a:prstGeom prst="pentagon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Elipsa 4"/>
            <p:cNvSpPr/>
            <p:nvPr/>
          </p:nvSpPr>
          <p:spPr>
            <a:xfrm>
              <a:off x="1966566" y="3429000"/>
              <a:ext cx="1440160" cy="223224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Oblak 5"/>
            <p:cNvSpPr/>
            <p:nvPr/>
          </p:nvSpPr>
          <p:spPr>
            <a:xfrm>
              <a:off x="1894558" y="3389615"/>
              <a:ext cx="1584176" cy="1152128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9" name="Elipsa 8"/>
          <p:cNvSpPr/>
          <p:nvPr/>
        </p:nvSpPr>
        <p:spPr>
          <a:xfrm>
            <a:off x="6011180" y="3808141"/>
            <a:ext cx="1080120" cy="199452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1" name="Grupa 10"/>
          <p:cNvGrpSpPr/>
          <p:nvPr/>
        </p:nvGrpSpPr>
        <p:grpSpPr>
          <a:xfrm>
            <a:off x="5580112" y="3389615"/>
            <a:ext cx="1944216" cy="3207737"/>
            <a:chOff x="5580112" y="3389615"/>
            <a:chExt cx="1944216" cy="3207737"/>
          </a:xfrm>
        </p:grpSpPr>
        <p:sp>
          <p:nvSpPr>
            <p:cNvPr id="8" name="Obični peterokut 7"/>
            <p:cNvSpPr/>
            <p:nvPr/>
          </p:nvSpPr>
          <p:spPr>
            <a:xfrm>
              <a:off x="5580112" y="4941168"/>
              <a:ext cx="1944216" cy="1656184"/>
            </a:xfrm>
            <a:prstGeom prst="pentagon">
              <a:avLst/>
            </a:prstGeom>
            <a:solidFill>
              <a:srgbClr val="AF5D71"/>
            </a:solidFill>
            <a:ln>
              <a:solidFill>
                <a:srgbClr val="AF5D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Oblak 9"/>
            <p:cNvSpPr/>
            <p:nvPr/>
          </p:nvSpPr>
          <p:spPr>
            <a:xfrm>
              <a:off x="5723148" y="3389615"/>
              <a:ext cx="1656184" cy="3207737"/>
            </a:xfrm>
            <a:prstGeom prst="cloud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cxnSp>
        <p:nvCxnSpPr>
          <p:cNvPr id="38" name="Ravni poveznik 37"/>
          <p:cNvCxnSpPr>
            <a:stCxn id="35" idx="0"/>
            <a:endCxn id="36" idx="2"/>
          </p:cNvCxnSpPr>
          <p:nvPr/>
        </p:nvCxnSpPr>
        <p:spPr>
          <a:xfrm>
            <a:off x="9920142" y="2300446"/>
            <a:ext cx="12674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a 41"/>
          <p:cNvGrpSpPr/>
          <p:nvPr/>
        </p:nvGrpSpPr>
        <p:grpSpPr>
          <a:xfrm>
            <a:off x="9342876" y="1574699"/>
            <a:ext cx="1296143" cy="4157380"/>
            <a:chOff x="3713775" y="188640"/>
            <a:chExt cx="1823561" cy="5274571"/>
          </a:xfrm>
        </p:grpSpPr>
        <p:sp>
          <p:nvSpPr>
            <p:cNvPr id="19" name="Pravokutnik 18"/>
            <p:cNvSpPr/>
            <p:nvPr/>
          </p:nvSpPr>
          <p:spPr>
            <a:xfrm>
              <a:off x="4067944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Pravokutnik 19"/>
            <p:cNvSpPr/>
            <p:nvPr/>
          </p:nvSpPr>
          <p:spPr>
            <a:xfrm>
              <a:off x="4860032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Dijagram toka: Odgoda 14"/>
            <p:cNvSpPr/>
            <p:nvPr/>
          </p:nvSpPr>
          <p:spPr>
            <a:xfrm rot="5400000">
              <a:off x="4062598" y="2924316"/>
              <a:ext cx="1116124" cy="1512168"/>
            </a:xfrm>
            <a:prstGeom prst="flowChartDelay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Pravokutnik s jednim odsječenim kutom 22"/>
            <p:cNvSpPr/>
            <p:nvPr/>
          </p:nvSpPr>
          <p:spPr>
            <a:xfrm>
              <a:off x="4848267" y="5314461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Pravokutnik s jednim odsječenim kutom 23"/>
            <p:cNvSpPr/>
            <p:nvPr/>
          </p:nvSpPr>
          <p:spPr>
            <a:xfrm flipH="1">
              <a:off x="3923928" y="5319195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Oblak 26"/>
            <p:cNvSpPr/>
            <p:nvPr/>
          </p:nvSpPr>
          <p:spPr>
            <a:xfrm>
              <a:off x="3815915" y="188640"/>
              <a:ext cx="1420044" cy="2988332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Pravokutnik s kutom odsječenim s iste strane 24"/>
            <p:cNvSpPr/>
            <p:nvPr/>
          </p:nvSpPr>
          <p:spPr>
            <a:xfrm>
              <a:off x="3815915" y="1556792"/>
              <a:ext cx="1528057" cy="1620180"/>
            </a:xfrm>
            <a:prstGeom prst="snip2Same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4039883" y="378615"/>
              <a:ext cx="1080120" cy="144016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4103948" y="404664"/>
              <a:ext cx="972108" cy="432048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Paralelogram 28"/>
            <p:cNvSpPr/>
            <p:nvPr/>
          </p:nvSpPr>
          <p:spPr>
            <a:xfrm rot="276471">
              <a:off x="3713775" y="1570214"/>
              <a:ext cx="396044" cy="1538702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Paralelogram 29"/>
            <p:cNvSpPr/>
            <p:nvPr/>
          </p:nvSpPr>
          <p:spPr>
            <a:xfrm rot="21323529" flipH="1">
              <a:off x="5141292" y="1542075"/>
              <a:ext cx="396044" cy="1640038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>
              <a:off x="428396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Elipsa 32"/>
            <p:cNvSpPr/>
            <p:nvPr/>
          </p:nvSpPr>
          <p:spPr>
            <a:xfrm>
              <a:off x="4776259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Dijagram toka: Odgoda 34"/>
            <p:cNvSpPr/>
            <p:nvPr/>
          </p:nvSpPr>
          <p:spPr>
            <a:xfrm rot="5400000">
              <a:off x="4291911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Dijagram toka: Odgoda 35"/>
            <p:cNvSpPr/>
            <p:nvPr/>
          </p:nvSpPr>
          <p:spPr>
            <a:xfrm rot="5400000">
              <a:off x="4758257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Prostoručno 38"/>
            <p:cNvSpPr/>
            <p:nvPr/>
          </p:nvSpPr>
          <p:spPr>
            <a:xfrm>
              <a:off x="4364639" y="1408597"/>
              <a:ext cx="450725" cy="240440"/>
            </a:xfrm>
            <a:custGeom>
              <a:avLst/>
              <a:gdLst>
                <a:gd name="connsiteX0" fmla="*/ 14240 w 450725"/>
                <a:gd name="connsiteY0" fmla="*/ 55136 h 240440"/>
                <a:gd name="connsiteX1" fmla="*/ 449669 w 450725"/>
                <a:gd name="connsiteY1" fmla="*/ 11593 h 240440"/>
                <a:gd name="connsiteX2" fmla="*/ 133983 w 450725"/>
                <a:gd name="connsiteY2" fmla="*/ 240193 h 240440"/>
                <a:gd name="connsiteX3" fmla="*/ 14240 w 450725"/>
                <a:gd name="connsiteY3" fmla="*/ 55136 h 24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725" h="240440">
                  <a:moveTo>
                    <a:pt x="14240" y="55136"/>
                  </a:moveTo>
                  <a:cubicBezTo>
                    <a:pt x="66854" y="17036"/>
                    <a:pt x="429712" y="-19250"/>
                    <a:pt x="449669" y="11593"/>
                  </a:cubicBezTo>
                  <a:cubicBezTo>
                    <a:pt x="469626" y="42436"/>
                    <a:pt x="201111" y="232936"/>
                    <a:pt x="133983" y="240193"/>
                  </a:cubicBezTo>
                  <a:cubicBezTo>
                    <a:pt x="66855" y="247450"/>
                    <a:pt x="-38374" y="93236"/>
                    <a:pt x="14240" y="55136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1" name="TekstniOkvir 40"/>
          <p:cNvSpPr txBox="1"/>
          <p:nvPr/>
        </p:nvSpPr>
        <p:spPr>
          <a:xfrm>
            <a:off x="2195735" y="1268760"/>
            <a:ext cx="16201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chemeClr val="bg1"/>
                </a:solidFill>
                <a:latin typeface="Rockwell Condensed" pitchFamily="18" charset="0"/>
              </a:rPr>
              <a:t>Dječjim</a:t>
            </a:r>
          </a:p>
          <a:p>
            <a:r>
              <a:rPr lang="hr-HR" sz="3200" b="1" dirty="0" smtClean="0">
                <a:solidFill>
                  <a:schemeClr val="bg1"/>
                </a:solidFill>
                <a:latin typeface="Rockwell Condensed" pitchFamily="18" charset="0"/>
              </a:rPr>
              <a:t>Pravima</a:t>
            </a:r>
          </a:p>
        </p:txBody>
      </p:sp>
      <p:sp>
        <p:nvSpPr>
          <p:cNvPr id="44" name="Zaobljeni pravokutni oblačić 43"/>
          <p:cNvSpPr/>
          <p:nvPr/>
        </p:nvSpPr>
        <p:spPr>
          <a:xfrm>
            <a:off x="5363481" y="331060"/>
            <a:ext cx="1944216" cy="1584176"/>
          </a:xfrm>
          <a:prstGeom prst="wedgeRoundRectCallout">
            <a:avLst>
              <a:gd name="adj1" fmla="val -32878"/>
              <a:gd name="adj2" fmla="val 7305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5" name="TekstniOkvir 44"/>
          <p:cNvSpPr txBox="1"/>
          <p:nvPr/>
        </p:nvSpPr>
        <p:spPr>
          <a:xfrm>
            <a:off x="5580112" y="548680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Dobar dan djeco! Danas ćemo učiti </a:t>
            </a:r>
            <a:r>
              <a:rPr lang="hr-HR" dirty="0" err="1" smtClean="0"/>
              <a:t>oOooO</a:t>
            </a:r>
            <a:r>
              <a:rPr lang="hr-HR" dirty="0" smtClean="0"/>
              <a:t>…</a:t>
            </a:r>
            <a:endParaRPr lang="hr-HR" dirty="0"/>
          </a:p>
        </p:txBody>
      </p:sp>
      <p:sp>
        <p:nvSpPr>
          <p:cNvPr id="46" name="Zaobljeni pravokutni oblačić 45"/>
          <p:cNvSpPr/>
          <p:nvPr/>
        </p:nvSpPr>
        <p:spPr>
          <a:xfrm>
            <a:off x="611560" y="2085505"/>
            <a:ext cx="1512168" cy="1206069"/>
          </a:xfrm>
          <a:prstGeom prst="wedgeRoundRectCallout">
            <a:avLst>
              <a:gd name="adj1" fmla="val 35949"/>
              <a:gd name="adj2" fmla="val 7821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TekstniOkvir 46"/>
          <p:cNvSpPr txBox="1"/>
          <p:nvPr/>
        </p:nvSpPr>
        <p:spPr>
          <a:xfrm>
            <a:off x="726144" y="2139442"/>
            <a:ext cx="1469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Ali nastavnice, što su to dječja prava?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200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0000">
        <p:wheel spokes="1"/>
      </p:transition>
    </mc:Choice>
    <mc:Fallback xmlns="">
      <p:transition spd="slow" advClick="0" advTm="10000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-0.51962 -1.4814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9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 animBg="1"/>
      <p:bldP spid="45" grpId="0"/>
      <p:bldP spid="46" grpId="0" animBg="1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043" y="59678"/>
            <a:ext cx="9361040" cy="679832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4572000" y="1517943"/>
            <a:ext cx="1296143" cy="4157380"/>
            <a:chOff x="3713775" y="188640"/>
            <a:chExt cx="1823561" cy="5274571"/>
          </a:xfrm>
        </p:grpSpPr>
        <p:sp>
          <p:nvSpPr>
            <p:cNvPr id="5" name="Pravokutnik 4"/>
            <p:cNvSpPr/>
            <p:nvPr/>
          </p:nvSpPr>
          <p:spPr>
            <a:xfrm>
              <a:off x="4067944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ravokutnik 5"/>
            <p:cNvSpPr/>
            <p:nvPr/>
          </p:nvSpPr>
          <p:spPr>
            <a:xfrm>
              <a:off x="4860032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Dijagram toka: Odgoda 6"/>
            <p:cNvSpPr/>
            <p:nvPr/>
          </p:nvSpPr>
          <p:spPr>
            <a:xfrm rot="5400000">
              <a:off x="4062598" y="2924316"/>
              <a:ext cx="1116124" cy="1512168"/>
            </a:xfrm>
            <a:prstGeom prst="flowChartDelay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Pravokutnik s jednim odsječenim kutom 7"/>
            <p:cNvSpPr/>
            <p:nvPr/>
          </p:nvSpPr>
          <p:spPr>
            <a:xfrm>
              <a:off x="4848267" y="5314461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Pravokutnik s jednim odsječenim kutom 8"/>
            <p:cNvSpPr/>
            <p:nvPr/>
          </p:nvSpPr>
          <p:spPr>
            <a:xfrm flipH="1">
              <a:off x="3923928" y="5319195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Oblak 9"/>
            <p:cNvSpPr/>
            <p:nvPr/>
          </p:nvSpPr>
          <p:spPr>
            <a:xfrm>
              <a:off x="3815915" y="188640"/>
              <a:ext cx="1420044" cy="2988332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Pravokutnik s kutom odsječenim s iste strane 10"/>
            <p:cNvSpPr/>
            <p:nvPr/>
          </p:nvSpPr>
          <p:spPr>
            <a:xfrm>
              <a:off x="3815915" y="1556792"/>
              <a:ext cx="1528057" cy="1620180"/>
            </a:xfrm>
            <a:prstGeom prst="snip2Same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>
              <a:off x="4039883" y="378615"/>
              <a:ext cx="1080120" cy="144016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Oblak 12"/>
            <p:cNvSpPr/>
            <p:nvPr/>
          </p:nvSpPr>
          <p:spPr>
            <a:xfrm>
              <a:off x="4103948" y="404664"/>
              <a:ext cx="972108" cy="432048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Paralelogram 13"/>
            <p:cNvSpPr/>
            <p:nvPr/>
          </p:nvSpPr>
          <p:spPr>
            <a:xfrm rot="276471">
              <a:off x="3713775" y="1570214"/>
              <a:ext cx="396044" cy="1538702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Paralelogram 14"/>
            <p:cNvSpPr/>
            <p:nvPr/>
          </p:nvSpPr>
          <p:spPr>
            <a:xfrm rot="21323529" flipH="1">
              <a:off x="5141292" y="1542075"/>
              <a:ext cx="396044" cy="1640038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Elipsa 15"/>
            <p:cNvSpPr/>
            <p:nvPr/>
          </p:nvSpPr>
          <p:spPr>
            <a:xfrm>
              <a:off x="428396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Elipsa 16"/>
            <p:cNvSpPr/>
            <p:nvPr/>
          </p:nvSpPr>
          <p:spPr>
            <a:xfrm>
              <a:off x="4776259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Odgoda 17"/>
            <p:cNvSpPr/>
            <p:nvPr/>
          </p:nvSpPr>
          <p:spPr>
            <a:xfrm rot="5400000">
              <a:off x="4291911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Dijagram toka: Odgoda 18"/>
            <p:cNvSpPr/>
            <p:nvPr/>
          </p:nvSpPr>
          <p:spPr>
            <a:xfrm rot="5400000">
              <a:off x="4758257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Prostoručno 19"/>
            <p:cNvSpPr/>
            <p:nvPr/>
          </p:nvSpPr>
          <p:spPr>
            <a:xfrm>
              <a:off x="4364639" y="1408597"/>
              <a:ext cx="450725" cy="240440"/>
            </a:xfrm>
            <a:custGeom>
              <a:avLst/>
              <a:gdLst>
                <a:gd name="connsiteX0" fmla="*/ 14240 w 450725"/>
                <a:gd name="connsiteY0" fmla="*/ 55136 h 240440"/>
                <a:gd name="connsiteX1" fmla="*/ 449669 w 450725"/>
                <a:gd name="connsiteY1" fmla="*/ 11593 h 240440"/>
                <a:gd name="connsiteX2" fmla="*/ 133983 w 450725"/>
                <a:gd name="connsiteY2" fmla="*/ 240193 h 240440"/>
                <a:gd name="connsiteX3" fmla="*/ 14240 w 450725"/>
                <a:gd name="connsiteY3" fmla="*/ 55136 h 24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725" h="240440">
                  <a:moveTo>
                    <a:pt x="14240" y="55136"/>
                  </a:moveTo>
                  <a:cubicBezTo>
                    <a:pt x="66854" y="17036"/>
                    <a:pt x="429712" y="-19250"/>
                    <a:pt x="449669" y="11593"/>
                  </a:cubicBezTo>
                  <a:cubicBezTo>
                    <a:pt x="469626" y="42436"/>
                    <a:pt x="201111" y="232936"/>
                    <a:pt x="133983" y="240193"/>
                  </a:cubicBezTo>
                  <a:cubicBezTo>
                    <a:pt x="66855" y="247450"/>
                    <a:pt x="-38374" y="93236"/>
                    <a:pt x="14240" y="55136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1" name="Grupa 20"/>
          <p:cNvGrpSpPr/>
          <p:nvPr/>
        </p:nvGrpSpPr>
        <p:grpSpPr>
          <a:xfrm>
            <a:off x="1557378" y="3389615"/>
            <a:ext cx="2258537" cy="3207737"/>
            <a:chOff x="1557378" y="3389615"/>
            <a:chExt cx="2258537" cy="3207737"/>
          </a:xfrm>
        </p:grpSpPr>
        <p:sp>
          <p:nvSpPr>
            <p:cNvPr id="22" name="Obični peterokut 21"/>
            <p:cNvSpPr/>
            <p:nvPr/>
          </p:nvSpPr>
          <p:spPr>
            <a:xfrm>
              <a:off x="1557378" y="4725144"/>
              <a:ext cx="2258537" cy="1872208"/>
            </a:xfrm>
            <a:prstGeom prst="pentagon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1966566" y="3429000"/>
              <a:ext cx="1440160" cy="223224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1894558" y="3389615"/>
              <a:ext cx="1584176" cy="1152128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" name="Grupa 24"/>
          <p:cNvGrpSpPr/>
          <p:nvPr/>
        </p:nvGrpSpPr>
        <p:grpSpPr>
          <a:xfrm>
            <a:off x="5580112" y="3389615"/>
            <a:ext cx="1944216" cy="3207737"/>
            <a:chOff x="5580112" y="3389615"/>
            <a:chExt cx="1944216" cy="3207737"/>
          </a:xfrm>
        </p:grpSpPr>
        <p:sp>
          <p:nvSpPr>
            <p:cNvPr id="26" name="Obični peterokut 25"/>
            <p:cNvSpPr/>
            <p:nvPr/>
          </p:nvSpPr>
          <p:spPr>
            <a:xfrm>
              <a:off x="5580112" y="4941168"/>
              <a:ext cx="1944216" cy="1656184"/>
            </a:xfrm>
            <a:prstGeom prst="pentagon">
              <a:avLst/>
            </a:prstGeom>
            <a:solidFill>
              <a:srgbClr val="AF5D71"/>
            </a:solidFill>
            <a:ln>
              <a:solidFill>
                <a:srgbClr val="AF5D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Oblak 26"/>
            <p:cNvSpPr/>
            <p:nvPr/>
          </p:nvSpPr>
          <p:spPr>
            <a:xfrm>
              <a:off x="5723148" y="3389615"/>
              <a:ext cx="1656184" cy="3207737"/>
            </a:xfrm>
            <a:prstGeom prst="cloud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8" name="Zaobljeni pravokutni oblačić 27"/>
          <p:cNvSpPr/>
          <p:nvPr/>
        </p:nvSpPr>
        <p:spPr>
          <a:xfrm>
            <a:off x="5919612" y="476672"/>
            <a:ext cx="1820740" cy="1381808"/>
          </a:xfrm>
          <a:prstGeom prst="wedgeRoundRectCallout">
            <a:avLst>
              <a:gd name="adj1" fmla="val -43219"/>
              <a:gd name="adj2" fmla="val 6959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TekstniOkvir 28"/>
          <p:cNvSpPr txBox="1"/>
          <p:nvPr/>
        </p:nvSpPr>
        <p:spPr>
          <a:xfrm>
            <a:off x="5943682" y="692696"/>
            <a:ext cx="1796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Dobro pitanje Matija. Što jesu dječja prava?</a:t>
            </a:r>
            <a:endParaRPr lang="hr-HR" dirty="0"/>
          </a:p>
        </p:txBody>
      </p:sp>
      <p:sp>
        <p:nvSpPr>
          <p:cNvPr id="32" name="TekstniOkvir 31"/>
          <p:cNvSpPr txBox="1"/>
          <p:nvPr/>
        </p:nvSpPr>
        <p:spPr>
          <a:xfrm>
            <a:off x="1966566" y="1052736"/>
            <a:ext cx="2557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solidFill>
                  <a:schemeClr val="bg1"/>
                </a:solidFill>
                <a:latin typeface="Rockwell Condensed" pitchFamily="18" charset="0"/>
              </a:rPr>
              <a:t>Dječja prava su skup prava koje svako dijete mlađe od 18 godina ima</a:t>
            </a:r>
          </a:p>
          <a:p>
            <a:pPr marL="285750" indent="-285750">
              <a:buFont typeface="Arial" pitchFamily="34" charset="0"/>
              <a:buChar char="•"/>
            </a:pPr>
            <a:endParaRPr lang="hr-HR" dirty="0">
              <a:solidFill>
                <a:schemeClr val="bg1"/>
              </a:solidFill>
              <a:latin typeface="Rockwell Condensed" pitchFamily="18" charset="0"/>
            </a:endParaRPr>
          </a:p>
        </p:txBody>
      </p:sp>
      <p:sp>
        <p:nvSpPr>
          <p:cNvPr id="33" name="Zaobljeni pravokutni oblačić 32"/>
          <p:cNvSpPr/>
          <p:nvPr/>
        </p:nvSpPr>
        <p:spPr>
          <a:xfrm>
            <a:off x="7379332" y="2172744"/>
            <a:ext cx="1369132" cy="1286096"/>
          </a:xfrm>
          <a:prstGeom prst="wedgeRoundRectCallout">
            <a:avLst>
              <a:gd name="adj1" fmla="val -35144"/>
              <a:gd name="adj2" fmla="val 6794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TekstniOkvir 33"/>
          <p:cNvSpPr txBox="1"/>
          <p:nvPr/>
        </p:nvSpPr>
        <p:spPr>
          <a:xfrm>
            <a:off x="7379332" y="2314635"/>
            <a:ext cx="1369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 koja su to prava nastavnice?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850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2" grpId="0"/>
      <p:bldP spid="33" grpId="0" animBg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607" y="0"/>
            <a:ext cx="9443215" cy="6858000"/>
          </a:xfrm>
          <a:prstGeom prst="rect">
            <a:avLst/>
          </a:prstGeom>
        </p:spPr>
      </p:pic>
      <p:grpSp>
        <p:nvGrpSpPr>
          <p:cNvPr id="3" name="Grupa 2"/>
          <p:cNvGrpSpPr/>
          <p:nvPr/>
        </p:nvGrpSpPr>
        <p:grpSpPr>
          <a:xfrm>
            <a:off x="4572000" y="1517943"/>
            <a:ext cx="1296143" cy="4157380"/>
            <a:chOff x="3713775" y="188640"/>
            <a:chExt cx="1823561" cy="5274571"/>
          </a:xfrm>
        </p:grpSpPr>
        <p:sp>
          <p:nvSpPr>
            <p:cNvPr id="4" name="Pravokutnik 3"/>
            <p:cNvSpPr/>
            <p:nvPr/>
          </p:nvSpPr>
          <p:spPr>
            <a:xfrm>
              <a:off x="4067944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4860032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Dijagram toka: Odgoda 5"/>
            <p:cNvSpPr/>
            <p:nvPr/>
          </p:nvSpPr>
          <p:spPr>
            <a:xfrm rot="5400000">
              <a:off x="4062598" y="2924316"/>
              <a:ext cx="1116124" cy="1512168"/>
            </a:xfrm>
            <a:prstGeom prst="flowChartDelay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Pravokutnik s jednim odsječenim kutom 6"/>
            <p:cNvSpPr/>
            <p:nvPr/>
          </p:nvSpPr>
          <p:spPr>
            <a:xfrm>
              <a:off x="4848267" y="5314461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Pravokutnik s jednim odsječenim kutom 7"/>
            <p:cNvSpPr/>
            <p:nvPr/>
          </p:nvSpPr>
          <p:spPr>
            <a:xfrm flipH="1">
              <a:off x="3923928" y="5319195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Oblak 8"/>
            <p:cNvSpPr/>
            <p:nvPr/>
          </p:nvSpPr>
          <p:spPr>
            <a:xfrm>
              <a:off x="3815915" y="188640"/>
              <a:ext cx="1420044" cy="2988332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Pravokutnik s kutom odsječenim s iste strane 9"/>
            <p:cNvSpPr/>
            <p:nvPr/>
          </p:nvSpPr>
          <p:spPr>
            <a:xfrm>
              <a:off x="3815915" y="1556792"/>
              <a:ext cx="1528057" cy="1620180"/>
            </a:xfrm>
            <a:prstGeom prst="snip2Same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Elipsa 10"/>
            <p:cNvSpPr/>
            <p:nvPr/>
          </p:nvSpPr>
          <p:spPr>
            <a:xfrm>
              <a:off x="4039883" y="378615"/>
              <a:ext cx="1080120" cy="144016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Oblak 11"/>
            <p:cNvSpPr/>
            <p:nvPr/>
          </p:nvSpPr>
          <p:spPr>
            <a:xfrm>
              <a:off x="4103948" y="404664"/>
              <a:ext cx="972108" cy="432048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Paralelogram 12"/>
            <p:cNvSpPr/>
            <p:nvPr/>
          </p:nvSpPr>
          <p:spPr>
            <a:xfrm rot="276471">
              <a:off x="3713775" y="1570214"/>
              <a:ext cx="396044" cy="1538702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Paralelogram 13"/>
            <p:cNvSpPr/>
            <p:nvPr/>
          </p:nvSpPr>
          <p:spPr>
            <a:xfrm rot="21323529" flipH="1">
              <a:off x="5141292" y="1542075"/>
              <a:ext cx="396044" cy="1640038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Elipsa 14"/>
            <p:cNvSpPr/>
            <p:nvPr/>
          </p:nvSpPr>
          <p:spPr>
            <a:xfrm>
              <a:off x="428396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Elipsa 15"/>
            <p:cNvSpPr/>
            <p:nvPr/>
          </p:nvSpPr>
          <p:spPr>
            <a:xfrm>
              <a:off x="4776259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Odgoda 16"/>
            <p:cNvSpPr/>
            <p:nvPr/>
          </p:nvSpPr>
          <p:spPr>
            <a:xfrm rot="5400000">
              <a:off x="4291911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Odgoda 17"/>
            <p:cNvSpPr/>
            <p:nvPr/>
          </p:nvSpPr>
          <p:spPr>
            <a:xfrm rot="5400000">
              <a:off x="4758257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Prostoručno 18"/>
            <p:cNvSpPr/>
            <p:nvPr/>
          </p:nvSpPr>
          <p:spPr>
            <a:xfrm>
              <a:off x="4364639" y="1408597"/>
              <a:ext cx="450725" cy="240440"/>
            </a:xfrm>
            <a:custGeom>
              <a:avLst/>
              <a:gdLst>
                <a:gd name="connsiteX0" fmla="*/ 14240 w 450725"/>
                <a:gd name="connsiteY0" fmla="*/ 55136 h 240440"/>
                <a:gd name="connsiteX1" fmla="*/ 449669 w 450725"/>
                <a:gd name="connsiteY1" fmla="*/ 11593 h 240440"/>
                <a:gd name="connsiteX2" fmla="*/ 133983 w 450725"/>
                <a:gd name="connsiteY2" fmla="*/ 240193 h 240440"/>
                <a:gd name="connsiteX3" fmla="*/ 14240 w 450725"/>
                <a:gd name="connsiteY3" fmla="*/ 55136 h 24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725" h="240440">
                  <a:moveTo>
                    <a:pt x="14240" y="55136"/>
                  </a:moveTo>
                  <a:cubicBezTo>
                    <a:pt x="66854" y="17036"/>
                    <a:pt x="429712" y="-19250"/>
                    <a:pt x="449669" y="11593"/>
                  </a:cubicBezTo>
                  <a:cubicBezTo>
                    <a:pt x="469626" y="42436"/>
                    <a:pt x="201111" y="232936"/>
                    <a:pt x="133983" y="240193"/>
                  </a:cubicBezTo>
                  <a:cubicBezTo>
                    <a:pt x="66855" y="247450"/>
                    <a:pt x="-38374" y="93236"/>
                    <a:pt x="14240" y="55136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1557378" y="3389615"/>
            <a:ext cx="2258537" cy="3207737"/>
            <a:chOff x="1557378" y="3389615"/>
            <a:chExt cx="2258537" cy="3207737"/>
          </a:xfrm>
        </p:grpSpPr>
        <p:sp>
          <p:nvSpPr>
            <p:cNvPr id="21" name="Obični peterokut 20"/>
            <p:cNvSpPr/>
            <p:nvPr/>
          </p:nvSpPr>
          <p:spPr>
            <a:xfrm>
              <a:off x="1557378" y="4725144"/>
              <a:ext cx="2258537" cy="1872208"/>
            </a:xfrm>
            <a:prstGeom prst="pentagon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1966566" y="3429000"/>
              <a:ext cx="1440160" cy="223224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1894558" y="3389615"/>
              <a:ext cx="1584176" cy="1152128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4" name="Grupa 23"/>
          <p:cNvGrpSpPr/>
          <p:nvPr/>
        </p:nvGrpSpPr>
        <p:grpSpPr>
          <a:xfrm>
            <a:off x="5580112" y="3389615"/>
            <a:ext cx="1944216" cy="3207737"/>
            <a:chOff x="5580112" y="3389615"/>
            <a:chExt cx="1944216" cy="3207737"/>
          </a:xfrm>
        </p:grpSpPr>
        <p:sp>
          <p:nvSpPr>
            <p:cNvPr id="25" name="Obični peterokut 24"/>
            <p:cNvSpPr/>
            <p:nvPr/>
          </p:nvSpPr>
          <p:spPr>
            <a:xfrm>
              <a:off x="5580112" y="4941168"/>
              <a:ext cx="1944216" cy="1656184"/>
            </a:xfrm>
            <a:prstGeom prst="pentagon">
              <a:avLst/>
            </a:prstGeom>
            <a:solidFill>
              <a:srgbClr val="AF5D71"/>
            </a:solidFill>
            <a:ln>
              <a:solidFill>
                <a:srgbClr val="AF5D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Oblak 25"/>
            <p:cNvSpPr/>
            <p:nvPr/>
          </p:nvSpPr>
          <p:spPr>
            <a:xfrm>
              <a:off x="5723148" y="3389615"/>
              <a:ext cx="1656184" cy="3207737"/>
            </a:xfrm>
            <a:prstGeom prst="cloud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Zaobljeni pravokutni oblačić 26"/>
          <p:cNvSpPr/>
          <p:nvPr/>
        </p:nvSpPr>
        <p:spPr>
          <a:xfrm>
            <a:off x="5753998" y="836712"/>
            <a:ext cx="1625334" cy="1192037"/>
          </a:xfrm>
          <a:prstGeom prst="wedgeRoundRectCallout">
            <a:avLst>
              <a:gd name="adj1" fmla="val -35568"/>
              <a:gd name="adj2" fmla="val 6158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28" name="TekstniOkvir 27"/>
          <p:cNvSpPr txBox="1"/>
          <p:nvPr/>
        </p:nvSpPr>
        <p:spPr>
          <a:xfrm>
            <a:off x="5753998" y="868070"/>
            <a:ext cx="1625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Ima ih mnogo,ali glavna prava su:</a:t>
            </a:r>
            <a:endParaRPr lang="hr-HR" dirty="0"/>
          </a:p>
        </p:txBody>
      </p:sp>
      <p:sp>
        <p:nvSpPr>
          <p:cNvPr id="30" name="TekstniOkvir 29"/>
          <p:cNvSpPr txBox="1"/>
          <p:nvPr/>
        </p:nvSpPr>
        <p:spPr>
          <a:xfrm>
            <a:off x="1966566" y="980728"/>
            <a:ext cx="26054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solidFill>
                  <a:schemeClr val="bg1"/>
                </a:solidFill>
                <a:latin typeface="Rockwell Condensed" pitchFamily="18" charset="0"/>
              </a:rPr>
              <a:t>Pravo na život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solidFill>
                  <a:schemeClr val="bg1"/>
                </a:solidFill>
                <a:latin typeface="Rockwell Condensed" pitchFamily="18" charset="0"/>
              </a:rPr>
              <a:t>Pravo na obrazovanje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solidFill>
                  <a:schemeClr val="bg1"/>
                </a:solidFill>
                <a:latin typeface="Rockwell Condensed" pitchFamily="18" charset="0"/>
              </a:rPr>
              <a:t>Pravo na zaštitu od nasilja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solidFill>
                  <a:schemeClr val="bg1"/>
                </a:solidFill>
                <a:latin typeface="Rockwell Condensed" pitchFamily="18" charset="0"/>
              </a:rPr>
              <a:t>Pravo na obiteljsku skrb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solidFill>
                  <a:schemeClr val="bg1"/>
                </a:solidFill>
                <a:latin typeface="Rockwell Condensed" pitchFamily="18" charset="0"/>
              </a:rPr>
              <a:t>Pravo na vlastito mišljenje i ostala prava</a:t>
            </a:r>
          </a:p>
          <a:p>
            <a:pPr marL="285750" indent="-285750">
              <a:buFont typeface="Arial" pitchFamily="34" charset="0"/>
              <a:buChar char="•"/>
            </a:pPr>
            <a:endParaRPr lang="hr-HR" dirty="0">
              <a:solidFill>
                <a:schemeClr val="bg1"/>
              </a:solidFill>
              <a:latin typeface="Rockwell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7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"/>
            <a:ext cx="9538987" cy="6957392"/>
          </a:xfrm>
          <a:prstGeom prst="rect">
            <a:avLst/>
          </a:prstGeom>
        </p:spPr>
      </p:pic>
      <p:grpSp>
        <p:nvGrpSpPr>
          <p:cNvPr id="3" name="Grupa 2"/>
          <p:cNvGrpSpPr/>
          <p:nvPr/>
        </p:nvGrpSpPr>
        <p:grpSpPr>
          <a:xfrm>
            <a:off x="1557378" y="3389615"/>
            <a:ext cx="2258537" cy="3207737"/>
            <a:chOff x="1557378" y="3389615"/>
            <a:chExt cx="2258537" cy="3207737"/>
          </a:xfrm>
        </p:grpSpPr>
        <p:sp>
          <p:nvSpPr>
            <p:cNvPr id="4" name="Obični peterokut 3"/>
            <p:cNvSpPr/>
            <p:nvPr/>
          </p:nvSpPr>
          <p:spPr>
            <a:xfrm>
              <a:off x="1557378" y="4725144"/>
              <a:ext cx="2258537" cy="1872208"/>
            </a:xfrm>
            <a:prstGeom prst="pentagon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Elipsa 4"/>
            <p:cNvSpPr/>
            <p:nvPr/>
          </p:nvSpPr>
          <p:spPr>
            <a:xfrm>
              <a:off x="1966566" y="3429000"/>
              <a:ext cx="1440160" cy="223224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Oblak 5"/>
            <p:cNvSpPr/>
            <p:nvPr/>
          </p:nvSpPr>
          <p:spPr>
            <a:xfrm>
              <a:off x="1894558" y="3389615"/>
              <a:ext cx="1584176" cy="1152128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5580112" y="3389615"/>
            <a:ext cx="1944216" cy="3207737"/>
            <a:chOff x="5580112" y="3389615"/>
            <a:chExt cx="1944216" cy="3207737"/>
          </a:xfrm>
        </p:grpSpPr>
        <p:sp>
          <p:nvSpPr>
            <p:cNvPr id="8" name="Obični peterokut 7"/>
            <p:cNvSpPr/>
            <p:nvPr/>
          </p:nvSpPr>
          <p:spPr>
            <a:xfrm>
              <a:off x="5580112" y="4941168"/>
              <a:ext cx="1944216" cy="1656184"/>
            </a:xfrm>
            <a:prstGeom prst="pentagon">
              <a:avLst/>
            </a:prstGeom>
            <a:solidFill>
              <a:srgbClr val="AF5D71"/>
            </a:solidFill>
            <a:ln>
              <a:solidFill>
                <a:srgbClr val="AF5D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Oblak 8"/>
            <p:cNvSpPr/>
            <p:nvPr/>
          </p:nvSpPr>
          <p:spPr>
            <a:xfrm>
              <a:off x="5723148" y="3389615"/>
              <a:ext cx="1656184" cy="3207737"/>
            </a:xfrm>
            <a:prstGeom prst="cloud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" name="Grupa 9"/>
          <p:cNvGrpSpPr/>
          <p:nvPr/>
        </p:nvGrpSpPr>
        <p:grpSpPr>
          <a:xfrm>
            <a:off x="467544" y="1350310"/>
            <a:ext cx="1296143" cy="4157380"/>
            <a:chOff x="3713775" y="188640"/>
            <a:chExt cx="1823561" cy="5274571"/>
          </a:xfrm>
        </p:grpSpPr>
        <p:sp>
          <p:nvSpPr>
            <p:cNvPr id="11" name="Pravokutnik 10"/>
            <p:cNvSpPr/>
            <p:nvPr/>
          </p:nvSpPr>
          <p:spPr>
            <a:xfrm>
              <a:off x="4067944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Pravokutnik 11"/>
            <p:cNvSpPr/>
            <p:nvPr/>
          </p:nvSpPr>
          <p:spPr>
            <a:xfrm>
              <a:off x="4860032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Dijagram toka: Odgoda 12"/>
            <p:cNvSpPr/>
            <p:nvPr/>
          </p:nvSpPr>
          <p:spPr>
            <a:xfrm rot="5400000">
              <a:off x="4062598" y="2924316"/>
              <a:ext cx="1116124" cy="1512168"/>
            </a:xfrm>
            <a:prstGeom prst="flowChartDelay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Pravokutnik s jednim odsječenim kutom 13"/>
            <p:cNvSpPr/>
            <p:nvPr/>
          </p:nvSpPr>
          <p:spPr>
            <a:xfrm>
              <a:off x="4848267" y="5314461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Pravokutnik s jednim odsječenim kutom 14"/>
            <p:cNvSpPr/>
            <p:nvPr/>
          </p:nvSpPr>
          <p:spPr>
            <a:xfrm flipH="1">
              <a:off x="3923928" y="5319195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3815915" y="188640"/>
              <a:ext cx="1420044" cy="2988332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Pravokutnik s kutom odsječenim s iste strane 16"/>
            <p:cNvSpPr/>
            <p:nvPr/>
          </p:nvSpPr>
          <p:spPr>
            <a:xfrm>
              <a:off x="3815915" y="1556792"/>
              <a:ext cx="1528057" cy="1620180"/>
            </a:xfrm>
            <a:prstGeom prst="snip2Same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Elipsa 17"/>
            <p:cNvSpPr/>
            <p:nvPr/>
          </p:nvSpPr>
          <p:spPr>
            <a:xfrm>
              <a:off x="4039883" y="378615"/>
              <a:ext cx="1080120" cy="144016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4103948" y="404664"/>
              <a:ext cx="972108" cy="432048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Paralelogram 19"/>
            <p:cNvSpPr/>
            <p:nvPr/>
          </p:nvSpPr>
          <p:spPr>
            <a:xfrm rot="276471">
              <a:off x="3713775" y="1570214"/>
              <a:ext cx="396044" cy="1538702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Paralelogram 20"/>
            <p:cNvSpPr/>
            <p:nvPr/>
          </p:nvSpPr>
          <p:spPr>
            <a:xfrm rot="21323529" flipH="1">
              <a:off x="5141292" y="1542075"/>
              <a:ext cx="396044" cy="1640038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428396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4776259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Odgoda 23"/>
            <p:cNvSpPr/>
            <p:nvPr/>
          </p:nvSpPr>
          <p:spPr>
            <a:xfrm rot="5400000">
              <a:off x="4291911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Odgoda 24"/>
            <p:cNvSpPr/>
            <p:nvPr/>
          </p:nvSpPr>
          <p:spPr>
            <a:xfrm rot="5400000">
              <a:off x="4758257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Prostoručno 25"/>
            <p:cNvSpPr/>
            <p:nvPr/>
          </p:nvSpPr>
          <p:spPr>
            <a:xfrm>
              <a:off x="4364639" y="1408597"/>
              <a:ext cx="450725" cy="240440"/>
            </a:xfrm>
            <a:custGeom>
              <a:avLst/>
              <a:gdLst>
                <a:gd name="connsiteX0" fmla="*/ 14240 w 450725"/>
                <a:gd name="connsiteY0" fmla="*/ 55136 h 240440"/>
                <a:gd name="connsiteX1" fmla="*/ 449669 w 450725"/>
                <a:gd name="connsiteY1" fmla="*/ 11593 h 240440"/>
                <a:gd name="connsiteX2" fmla="*/ 133983 w 450725"/>
                <a:gd name="connsiteY2" fmla="*/ 240193 h 240440"/>
                <a:gd name="connsiteX3" fmla="*/ 14240 w 450725"/>
                <a:gd name="connsiteY3" fmla="*/ 55136 h 24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725" h="240440">
                  <a:moveTo>
                    <a:pt x="14240" y="55136"/>
                  </a:moveTo>
                  <a:cubicBezTo>
                    <a:pt x="66854" y="17036"/>
                    <a:pt x="429712" y="-19250"/>
                    <a:pt x="449669" y="11593"/>
                  </a:cubicBezTo>
                  <a:cubicBezTo>
                    <a:pt x="469626" y="42436"/>
                    <a:pt x="201111" y="232936"/>
                    <a:pt x="133983" y="240193"/>
                  </a:cubicBezTo>
                  <a:cubicBezTo>
                    <a:pt x="66855" y="247450"/>
                    <a:pt x="-38374" y="93236"/>
                    <a:pt x="14240" y="55136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Zaobljeni pravokutnik 26"/>
          <p:cNvSpPr/>
          <p:nvPr/>
        </p:nvSpPr>
        <p:spPr>
          <a:xfrm>
            <a:off x="1949865" y="859391"/>
            <a:ext cx="5557762" cy="2230473"/>
          </a:xfrm>
          <a:prstGeom prst="roundRect">
            <a:avLst>
              <a:gd name="adj" fmla="val 1050"/>
            </a:avLst>
          </a:prstGeom>
          <a:solidFill>
            <a:schemeClr val="bg1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TekstniOkvir 27"/>
          <p:cNvSpPr txBox="1"/>
          <p:nvPr/>
        </p:nvSpPr>
        <p:spPr>
          <a:xfrm>
            <a:off x="1966566" y="980728"/>
            <a:ext cx="5541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latin typeface="Calisto MT" pitchFamily="18" charset="0"/>
              </a:rPr>
              <a:t>Prava na život</a:t>
            </a:r>
            <a:endParaRPr lang="hr-HR" dirty="0">
              <a:latin typeface="Calisto MT" pitchFamily="18" charset="0"/>
            </a:endParaRPr>
          </a:p>
        </p:txBody>
      </p:sp>
      <p:sp>
        <p:nvSpPr>
          <p:cNvPr id="29" name="TekstniOkvir 28"/>
          <p:cNvSpPr txBox="1"/>
          <p:nvPr/>
        </p:nvSpPr>
        <p:spPr>
          <a:xfrm>
            <a:off x="1966566" y="1520579"/>
            <a:ext cx="5412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Calisto MT" pitchFamily="18" charset="0"/>
              </a:rPr>
              <a:t>Svako dijete ima pravo na sretan i veseo život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Calisto MT" pitchFamily="18" charset="0"/>
              </a:rPr>
              <a:t>Za to su najviše odgovorni roditelji ili skrbnici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Calisto MT" pitchFamily="18" charset="0"/>
              </a:rPr>
              <a:t>A njihov odnos prema djetetu može uljepšati ili pogoršati djetetov pogled na život</a:t>
            </a:r>
          </a:p>
        </p:txBody>
      </p:sp>
    </p:spTree>
    <p:extLst>
      <p:ext uri="{BB962C8B-B14F-4D97-AF65-F5344CB8AC3E}">
        <p14:creationId xmlns:p14="http://schemas.microsoft.com/office/powerpoint/2010/main" val="331593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"/>
            <a:ext cx="9433048" cy="6880456"/>
          </a:xfrm>
          <a:prstGeom prst="rect">
            <a:avLst/>
          </a:prstGeom>
        </p:spPr>
      </p:pic>
      <p:grpSp>
        <p:nvGrpSpPr>
          <p:cNvPr id="3" name="Grupa 2"/>
          <p:cNvGrpSpPr/>
          <p:nvPr/>
        </p:nvGrpSpPr>
        <p:grpSpPr>
          <a:xfrm>
            <a:off x="467544" y="1350310"/>
            <a:ext cx="1296143" cy="4157380"/>
            <a:chOff x="3713775" y="188640"/>
            <a:chExt cx="1823561" cy="5274571"/>
          </a:xfrm>
        </p:grpSpPr>
        <p:sp>
          <p:nvSpPr>
            <p:cNvPr id="4" name="Pravokutnik 3"/>
            <p:cNvSpPr/>
            <p:nvPr/>
          </p:nvSpPr>
          <p:spPr>
            <a:xfrm>
              <a:off x="4067944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4860032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Dijagram toka: Odgoda 5"/>
            <p:cNvSpPr/>
            <p:nvPr/>
          </p:nvSpPr>
          <p:spPr>
            <a:xfrm rot="5400000">
              <a:off x="4062598" y="2924316"/>
              <a:ext cx="1116124" cy="1512168"/>
            </a:xfrm>
            <a:prstGeom prst="flowChartDelay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Pravokutnik s jednim odsječenim kutom 6"/>
            <p:cNvSpPr/>
            <p:nvPr/>
          </p:nvSpPr>
          <p:spPr>
            <a:xfrm>
              <a:off x="4848267" y="5314461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Pravokutnik s jednim odsječenim kutom 7"/>
            <p:cNvSpPr/>
            <p:nvPr/>
          </p:nvSpPr>
          <p:spPr>
            <a:xfrm flipH="1">
              <a:off x="3923928" y="5319195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Oblak 8"/>
            <p:cNvSpPr/>
            <p:nvPr/>
          </p:nvSpPr>
          <p:spPr>
            <a:xfrm>
              <a:off x="3815915" y="188640"/>
              <a:ext cx="1420044" cy="2988332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Pravokutnik s kutom odsječenim s iste strane 9"/>
            <p:cNvSpPr/>
            <p:nvPr/>
          </p:nvSpPr>
          <p:spPr>
            <a:xfrm>
              <a:off x="3815915" y="1556792"/>
              <a:ext cx="1528057" cy="1620180"/>
            </a:xfrm>
            <a:prstGeom prst="snip2Same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Elipsa 10"/>
            <p:cNvSpPr/>
            <p:nvPr/>
          </p:nvSpPr>
          <p:spPr>
            <a:xfrm>
              <a:off x="4039883" y="378615"/>
              <a:ext cx="1080120" cy="144016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Oblak 11"/>
            <p:cNvSpPr/>
            <p:nvPr/>
          </p:nvSpPr>
          <p:spPr>
            <a:xfrm>
              <a:off x="4103948" y="404664"/>
              <a:ext cx="972108" cy="432048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Paralelogram 12"/>
            <p:cNvSpPr/>
            <p:nvPr/>
          </p:nvSpPr>
          <p:spPr>
            <a:xfrm rot="276471">
              <a:off x="3713775" y="1570214"/>
              <a:ext cx="396044" cy="1538702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Paralelogram 13"/>
            <p:cNvSpPr/>
            <p:nvPr/>
          </p:nvSpPr>
          <p:spPr>
            <a:xfrm rot="21323529" flipH="1">
              <a:off x="5141292" y="1542075"/>
              <a:ext cx="396044" cy="1640038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Elipsa 14"/>
            <p:cNvSpPr/>
            <p:nvPr/>
          </p:nvSpPr>
          <p:spPr>
            <a:xfrm>
              <a:off x="428396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Elipsa 15"/>
            <p:cNvSpPr/>
            <p:nvPr/>
          </p:nvSpPr>
          <p:spPr>
            <a:xfrm>
              <a:off x="4776259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Odgoda 16"/>
            <p:cNvSpPr/>
            <p:nvPr/>
          </p:nvSpPr>
          <p:spPr>
            <a:xfrm rot="5400000">
              <a:off x="4291911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Odgoda 17"/>
            <p:cNvSpPr/>
            <p:nvPr/>
          </p:nvSpPr>
          <p:spPr>
            <a:xfrm rot="5400000">
              <a:off x="4758257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Prostoručno 18"/>
            <p:cNvSpPr/>
            <p:nvPr/>
          </p:nvSpPr>
          <p:spPr>
            <a:xfrm>
              <a:off x="4364639" y="1408597"/>
              <a:ext cx="450725" cy="240440"/>
            </a:xfrm>
            <a:custGeom>
              <a:avLst/>
              <a:gdLst>
                <a:gd name="connsiteX0" fmla="*/ 14240 w 450725"/>
                <a:gd name="connsiteY0" fmla="*/ 55136 h 240440"/>
                <a:gd name="connsiteX1" fmla="*/ 449669 w 450725"/>
                <a:gd name="connsiteY1" fmla="*/ 11593 h 240440"/>
                <a:gd name="connsiteX2" fmla="*/ 133983 w 450725"/>
                <a:gd name="connsiteY2" fmla="*/ 240193 h 240440"/>
                <a:gd name="connsiteX3" fmla="*/ 14240 w 450725"/>
                <a:gd name="connsiteY3" fmla="*/ 55136 h 24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725" h="240440">
                  <a:moveTo>
                    <a:pt x="14240" y="55136"/>
                  </a:moveTo>
                  <a:cubicBezTo>
                    <a:pt x="66854" y="17036"/>
                    <a:pt x="429712" y="-19250"/>
                    <a:pt x="449669" y="11593"/>
                  </a:cubicBezTo>
                  <a:cubicBezTo>
                    <a:pt x="469626" y="42436"/>
                    <a:pt x="201111" y="232936"/>
                    <a:pt x="133983" y="240193"/>
                  </a:cubicBezTo>
                  <a:cubicBezTo>
                    <a:pt x="66855" y="247450"/>
                    <a:pt x="-38374" y="93236"/>
                    <a:pt x="14240" y="55136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1557378" y="3389615"/>
            <a:ext cx="2258537" cy="3207737"/>
            <a:chOff x="1557378" y="3389615"/>
            <a:chExt cx="2258537" cy="3207737"/>
          </a:xfrm>
        </p:grpSpPr>
        <p:sp>
          <p:nvSpPr>
            <p:cNvPr id="21" name="Obični peterokut 20"/>
            <p:cNvSpPr/>
            <p:nvPr/>
          </p:nvSpPr>
          <p:spPr>
            <a:xfrm>
              <a:off x="1557378" y="4725144"/>
              <a:ext cx="2258537" cy="1872208"/>
            </a:xfrm>
            <a:prstGeom prst="pentagon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1966566" y="3429000"/>
              <a:ext cx="1440160" cy="223224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1894558" y="3389615"/>
              <a:ext cx="1584176" cy="1152128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4" name="Grupa 23"/>
          <p:cNvGrpSpPr/>
          <p:nvPr/>
        </p:nvGrpSpPr>
        <p:grpSpPr>
          <a:xfrm>
            <a:off x="5580112" y="3389615"/>
            <a:ext cx="1944216" cy="3207737"/>
            <a:chOff x="5580112" y="3389615"/>
            <a:chExt cx="1944216" cy="3207737"/>
          </a:xfrm>
        </p:grpSpPr>
        <p:sp>
          <p:nvSpPr>
            <p:cNvPr id="25" name="Obični peterokut 24"/>
            <p:cNvSpPr/>
            <p:nvPr/>
          </p:nvSpPr>
          <p:spPr>
            <a:xfrm>
              <a:off x="5580112" y="4941168"/>
              <a:ext cx="1944216" cy="1656184"/>
            </a:xfrm>
            <a:prstGeom prst="pentagon">
              <a:avLst/>
            </a:prstGeom>
            <a:solidFill>
              <a:srgbClr val="AF5D71"/>
            </a:solidFill>
            <a:ln>
              <a:solidFill>
                <a:srgbClr val="AF5D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Oblak 25"/>
            <p:cNvSpPr/>
            <p:nvPr/>
          </p:nvSpPr>
          <p:spPr>
            <a:xfrm>
              <a:off x="5723148" y="3389615"/>
              <a:ext cx="1656184" cy="3207737"/>
            </a:xfrm>
            <a:prstGeom prst="cloud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8" name="Zaobljeni pravokutnik 27"/>
          <p:cNvSpPr/>
          <p:nvPr/>
        </p:nvSpPr>
        <p:spPr>
          <a:xfrm>
            <a:off x="1894558" y="836712"/>
            <a:ext cx="5557762" cy="2230473"/>
          </a:xfrm>
          <a:prstGeom prst="roundRect">
            <a:avLst>
              <a:gd name="adj" fmla="val 1050"/>
            </a:avLst>
          </a:prstGeom>
          <a:solidFill>
            <a:schemeClr val="bg1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TekstniOkvir 28"/>
          <p:cNvSpPr txBox="1"/>
          <p:nvPr/>
        </p:nvSpPr>
        <p:spPr>
          <a:xfrm>
            <a:off x="3327991" y="912094"/>
            <a:ext cx="274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latin typeface="Calisto MT" pitchFamily="18" charset="0"/>
              </a:rPr>
              <a:t>Pravo na obrazovanje</a:t>
            </a:r>
            <a:endParaRPr lang="hr-HR" dirty="0">
              <a:latin typeface="Calisto MT" pitchFamily="18" charset="0"/>
            </a:endParaRPr>
          </a:p>
        </p:txBody>
      </p:sp>
      <p:sp>
        <p:nvSpPr>
          <p:cNvPr id="30" name="TekstniOkvir 29"/>
          <p:cNvSpPr txBox="1"/>
          <p:nvPr/>
        </p:nvSpPr>
        <p:spPr>
          <a:xfrm>
            <a:off x="1966566" y="1350310"/>
            <a:ext cx="5412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Calisto MT" pitchFamily="18" charset="0"/>
              </a:rPr>
              <a:t>Svako dijete ima pravo ići u školu i učiti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Calisto MT" pitchFamily="18" charset="0"/>
              </a:rPr>
              <a:t>To im može pomoći u životu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Calisto MT" pitchFamily="18" charset="0"/>
              </a:rPr>
              <a:t>Njihov odnos o školi i obrazovanju ovisi o učiteljima, roditeljima i njima samima</a:t>
            </a:r>
            <a:endParaRPr lang="hr-HR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72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22456"/>
            <a:ext cx="9610995" cy="6979848"/>
          </a:xfrm>
          <a:prstGeom prst="rect">
            <a:avLst/>
          </a:prstGeom>
        </p:spPr>
      </p:pic>
      <p:grpSp>
        <p:nvGrpSpPr>
          <p:cNvPr id="3" name="Grupa 2"/>
          <p:cNvGrpSpPr/>
          <p:nvPr/>
        </p:nvGrpSpPr>
        <p:grpSpPr>
          <a:xfrm>
            <a:off x="467544" y="1350310"/>
            <a:ext cx="1296143" cy="4157380"/>
            <a:chOff x="3713775" y="188640"/>
            <a:chExt cx="1823561" cy="5274571"/>
          </a:xfrm>
        </p:grpSpPr>
        <p:sp>
          <p:nvSpPr>
            <p:cNvPr id="4" name="Pravokutnik 3"/>
            <p:cNvSpPr/>
            <p:nvPr/>
          </p:nvSpPr>
          <p:spPr>
            <a:xfrm>
              <a:off x="4067944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4860032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Dijagram toka: Odgoda 5"/>
            <p:cNvSpPr/>
            <p:nvPr/>
          </p:nvSpPr>
          <p:spPr>
            <a:xfrm rot="5400000">
              <a:off x="4062598" y="2924316"/>
              <a:ext cx="1116124" cy="1512168"/>
            </a:xfrm>
            <a:prstGeom prst="flowChartDelay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Pravokutnik s jednim odsječenim kutom 6"/>
            <p:cNvSpPr/>
            <p:nvPr/>
          </p:nvSpPr>
          <p:spPr>
            <a:xfrm>
              <a:off x="4848267" y="5314461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Pravokutnik s jednim odsječenim kutom 7"/>
            <p:cNvSpPr/>
            <p:nvPr/>
          </p:nvSpPr>
          <p:spPr>
            <a:xfrm flipH="1">
              <a:off x="3923928" y="5319195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Oblak 8"/>
            <p:cNvSpPr/>
            <p:nvPr/>
          </p:nvSpPr>
          <p:spPr>
            <a:xfrm>
              <a:off x="3815915" y="188640"/>
              <a:ext cx="1420044" cy="2988332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Pravokutnik s kutom odsječenim s iste strane 9"/>
            <p:cNvSpPr/>
            <p:nvPr/>
          </p:nvSpPr>
          <p:spPr>
            <a:xfrm>
              <a:off x="3815915" y="1556792"/>
              <a:ext cx="1528057" cy="1620180"/>
            </a:xfrm>
            <a:prstGeom prst="snip2Same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Elipsa 10"/>
            <p:cNvSpPr/>
            <p:nvPr/>
          </p:nvSpPr>
          <p:spPr>
            <a:xfrm>
              <a:off x="4039883" y="378615"/>
              <a:ext cx="1080120" cy="144016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Oblak 11"/>
            <p:cNvSpPr/>
            <p:nvPr/>
          </p:nvSpPr>
          <p:spPr>
            <a:xfrm>
              <a:off x="4103948" y="404664"/>
              <a:ext cx="972108" cy="432048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Paralelogram 12"/>
            <p:cNvSpPr/>
            <p:nvPr/>
          </p:nvSpPr>
          <p:spPr>
            <a:xfrm rot="276471">
              <a:off x="3713775" y="1570214"/>
              <a:ext cx="396044" cy="1538702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Paralelogram 13"/>
            <p:cNvSpPr/>
            <p:nvPr/>
          </p:nvSpPr>
          <p:spPr>
            <a:xfrm rot="21323529" flipH="1">
              <a:off x="5141292" y="1542075"/>
              <a:ext cx="396044" cy="1640038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Elipsa 14"/>
            <p:cNvSpPr/>
            <p:nvPr/>
          </p:nvSpPr>
          <p:spPr>
            <a:xfrm>
              <a:off x="428396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Elipsa 15"/>
            <p:cNvSpPr/>
            <p:nvPr/>
          </p:nvSpPr>
          <p:spPr>
            <a:xfrm>
              <a:off x="4776259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Odgoda 16"/>
            <p:cNvSpPr/>
            <p:nvPr/>
          </p:nvSpPr>
          <p:spPr>
            <a:xfrm rot="5400000">
              <a:off x="4291911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Odgoda 17"/>
            <p:cNvSpPr/>
            <p:nvPr/>
          </p:nvSpPr>
          <p:spPr>
            <a:xfrm rot="5400000">
              <a:off x="4758257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Prostoručno 18"/>
            <p:cNvSpPr/>
            <p:nvPr/>
          </p:nvSpPr>
          <p:spPr>
            <a:xfrm>
              <a:off x="4364639" y="1408597"/>
              <a:ext cx="450725" cy="240440"/>
            </a:xfrm>
            <a:custGeom>
              <a:avLst/>
              <a:gdLst>
                <a:gd name="connsiteX0" fmla="*/ 14240 w 450725"/>
                <a:gd name="connsiteY0" fmla="*/ 55136 h 240440"/>
                <a:gd name="connsiteX1" fmla="*/ 449669 w 450725"/>
                <a:gd name="connsiteY1" fmla="*/ 11593 h 240440"/>
                <a:gd name="connsiteX2" fmla="*/ 133983 w 450725"/>
                <a:gd name="connsiteY2" fmla="*/ 240193 h 240440"/>
                <a:gd name="connsiteX3" fmla="*/ 14240 w 450725"/>
                <a:gd name="connsiteY3" fmla="*/ 55136 h 24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725" h="240440">
                  <a:moveTo>
                    <a:pt x="14240" y="55136"/>
                  </a:moveTo>
                  <a:cubicBezTo>
                    <a:pt x="66854" y="17036"/>
                    <a:pt x="429712" y="-19250"/>
                    <a:pt x="449669" y="11593"/>
                  </a:cubicBezTo>
                  <a:cubicBezTo>
                    <a:pt x="469626" y="42436"/>
                    <a:pt x="201111" y="232936"/>
                    <a:pt x="133983" y="240193"/>
                  </a:cubicBezTo>
                  <a:cubicBezTo>
                    <a:pt x="66855" y="247450"/>
                    <a:pt x="-38374" y="93236"/>
                    <a:pt x="14240" y="55136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0" name="Zaobljeni pravokutnik 19"/>
          <p:cNvSpPr/>
          <p:nvPr/>
        </p:nvSpPr>
        <p:spPr>
          <a:xfrm>
            <a:off x="1894558" y="836712"/>
            <a:ext cx="5557762" cy="2230473"/>
          </a:xfrm>
          <a:prstGeom prst="roundRect">
            <a:avLst>
              <a:gd name="adj" fmla="val 1050"/>
            </a:avLst>
          </a:prstGeom>
          <a:solidFill>
            <a:schemeClr val="bg1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1" name="Grupa 20"/>
          <p:cNvGrpSpPr/>
          <p:nvPr/>
        </p:nvGrpSpPr>
        <p:grpSpPr>
          <a:xfrm>
            <a:off x="1557378" y="3389615"/>
            <a:ext cx="2258537" cy="3207737"/>
            <a:chOff x="1557378" y="3389615"/>
            <a:chExt cx="2258537" cy="3207737"/>
          </a:xfrm>
        </p:grpSpPr>
        <p:sp>
          <p:nvSpPr>
            <p:cNvPr id="22" name="Obični peterokut 21"/>
            <p:cNvSpPr/>
            <p:nvPr/>
          </p:nvSpPr>
          <p:spPr>
            <a:xfrm>
              <a:off x="1557378" y="4725144"/>
              <a:ext cx="2258537" cy="1872208"/>
            </a:xfrm>
            <a:prstGeom prst="pentagon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1966566" y="3429000"/>
              <a:ext cx="1440160" cy="223224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1894558" y="3389615"/>
              <a:ext cx="1584176" cy="1152128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" name="Grupa 24"/>
          <p:cNvGrpSpPr/>
          <p:nvPr/>
        </p:nvGrpSpPr>
        <p:grpSpPr>
          <a:xfrm>
            <a:off x="5580112" y="3389615"/>
            <a:ext cx="1944216" cy="3207737"/>
            <a:chOff x="5580112" y="3389615"/>
            <a:chExt cx="1944216" cy="3207737"/>
          </a:xfrm>
        </p:grpSpPr>
        <p:sp>
          <p:nvSpPr>
            <p:cNvPr id="26" name="Obični peterokut 25"/>
            <p:cNvSpPr/>
            <p:nvPr/>
          </p:nvSpPr>
          <p:spPr>
            <a:xfrm>
              <a:off x="5580112" y="4941168"/>
              <a:ext cx="1944216" cy="1656184"/>
            </a:xfrm>
            <a:prstGeom prst="pentagon">
              <a:avLst/>
            </a:prstGeom>
            <a:solidFill>
              <a:srgbClr val="AF5D71"/>
            </a:solidFill>
            <a:ln>
              <a:solidFill>
                <a:srgbClr val="AF5D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Oblak 26"/>
            <p:cNvSpPr/>
            <p:nvPr/>
          </p:nvSpPr>
          <p:spPr>
            <a:xfrm>
              <a:off x="5723148" y="3389615"/>
              <a:ext cx="1656184" cy="3207737"/>
            </a:xfrm>
            <a:prstGeom prst="cloud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8" name="TekstniOkvir 27"/>
          <p:cNvSpPr txBox="1"/>
          <p:nvPr/>
        </p:nvSpPr>
        <p:spPr>
          <a:xfrm>
            <a:off x="3275856" y="94475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latin typeface="Calisto MT" pitchFamily="18" charset="0"/>
              </a:rPr>
              <a:t>Pravo na zaštitu od nasilja</a:t>
            </a:r>
            <a:endParaRPr lang="hr-HR" dirty="0">
              <a:latin typeface="Calisto MT" pitchFamily="18" charset="0"/>
            </a:endParaRPr>
          </a:p>
        </p:txBody>
      </p:sp>
      <p:sp>
        <p:nvSpPr>
          <p:cNvPr id="29" name="TekstniOkvir 28"/>
          <p:cNvSpPr txBox="1"/>
          <p:nvPr/>
        </p:nvSpPr>
        <p:spPr>
          <a:xfrm>
            <a:off x="1953111" y="1500137"/>
            <a:ext cx="54127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Calisto MT" pitchFamily="18" charset="0"/>
              </a:rPr>
              <a:t>Nažalost, nasilje je veliki problem kod djece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Calisto MT" pitchFamily="18" charset="0"/>
              </a:rPr>
              <a:t>Žrtve nasilja su najčešće djevojčice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Calisto MT" pitchFamily="18" charset="0"/>
              </a:rPr>
              <a:t>Mnoga djeca to skrivaju, jer se boje što će im nasilnici učiniti ako prijave nasilje</a:t>
            </a:r>
          </a:p>
          <a:p>
            <a:pPr marL="285750" indent="-285750">
              <a:buFont typeface="Arial" pitchFamily="34" charset="0"/>
              <a:buChar char="•"/>
            </a:pPr>
            <a:endParaRPr lang="hr-HR" dirty="0">
              <a:latin typeface="Calisto MT" pitchFamily="18" charset="0"/>
            </a:endParaRPr>
          </a:p>
        </p:txBody>
      </p:sp>
      <p:sp>
        <p:nvSpPr>
          <p:cNvPr id="30" name="Zaobljeni pravokutni oblačić 29"/>
          <p:cNvSpPr/>
          <p:nvPr/>
        </p:nvSpPr>
        <p:spPr>
          <a:xfrm>
            <a:off x="7531755" y="2348356"/>
            <a:ext cx="1690115" cy="1791179"/>
          </a:xfrm>
          <a:prstGeom prst="wedgeRoundRectCallout">
            <a:avLst>
              <a:gd name="adj1" fmla="val -37579"/>
              <a:gd name="adj2" fmla="val 5642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TekstniOkvir 30"/>
          <p:cNvSpPr txBox="1"/>
          <p:nvPr/>
        </p:nvSpPr>
        <p:spPr>
          <a:xfrm>
            <a:off x="7692736" y="2450505"/>
            <a:ext cx="13681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 što napraviti ako smo žrtve nasilja?</a:t>
            </a:r>
            <a:endParaRPr lang="hr-HR" dirty="0"/>
          </a:p>
        </p:txBody>
      </p:sp>
      <p:sp>
        <p:nvSpPr>
          <p:cNvPr id="32" name="Zaobljeni pravokutni oblačić 31"/>
          <p:cNvSpPr/>
          <p:nvPr/>
        </p:nvSpPr>
        <p:spPr>
          <a:xfrm>
            <a:off x="179512" y="116631"/>
            <a:ext cx="1635644" cy="1197451"/>
          </a:xfrm>
          <a:prstGeom prst="wedgeRoundRectCallout">
            <a:avLst>
              <a:gd name="adj1" fmla="val -14843"/>
              <a:gd name="adj2" fmla="val 6157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TekstniOkvir 32"/>
          <p:cNvSpPr txBox="1"/>
          <p:nvPr/>
        </p:nvSpPr>
        <p:spPr>
          <a:xfrm>
            <a:off x="312178" y="186341"/>
            <a:ext cx="1582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Odmah prijaviti nasilje roditeljima ili nastavniku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156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 animBg="1"/>
      <p:bldP spid="31" grpId="0"/>
      <p:bldP spid="32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22456"/>
            <a:ext cx="9610995" cy="6979848"/>
          </a:xfrm>
          <a:prstGeom prst="rect">
            <a:avLst/>
          </a:prstGeom>
        </p:spPr>
      </p:pic>
      <p:grpSp>
        <p:nvGrpSpPr>
          <p:cNvPr id="3" name="Grupa 2"/>
          <p:cNvGrpSpPr/>
          <p:nvPr/>
        </p:nvGrpSpPr>
        <p:grpSpPr>
          <a:xfrm>
            <a:off x="1557378" y="3389615"/>
            <a:ext cx="2258537" cy="3207737"/>
            <a:chOff x="1557378" y="3389615"/>
            <a:chExt cx="2258537" cy="3207737"/>
          </a:xfrm>
        </p:grpSpPr>
        <p:sp>
          <p:nvSpPr>
            <p:cNvPr id="4" name="Obični peterokut 3"/>
            <p:cNvSpPr/>
            <p:nvPr/>
          </p:nvSpPr>
          <p:spPr>
            <a:xfrm>
              <a:off x="1557378" y="4725144"/>
              <a:ext cx="2258537" cy="1872208"/>
            </a:xfrm>
            <a:prstGeom prst="pentagon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Elipsa 4"/>
            <p:cNvSpPr/>
            <p:nvPr/>
          </p:nvSpPr>
          <p:spPr>
            <a:xfrm>
              <a:off x="1966566" y="3429000"/>
              <a:ext cx="1440160" cy="223224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Oblak 5"/>
            <p:cNvSpPr/>
            <p:nvPr/>
          </p:nvSpPr>
          <p:spPr>
            <a:xfrm>
              <a:off x="1894558" y="3389615"/>
              <a:ext cx="1584176" cy="1152128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5580112" y="3389615"/>
            <a:ext cx="1944216" cy="3207737"/>
            <a:chOff x="5580112" y="3389615"/>
            <a:chExt cx="1944216" cy="3207737"/>
          </a:xfrm>
        </p:grpSpPr>
        <p:sp>
          <p:nvSpPr>
            <p:cNvPr id="8" name="Obični peterokut 7"/>
            <p:cNvSpPr/>
            <p:nvPr/>
          </p:nvSpPr>
          <p:spPr>
            <a:xfrm>
              <a:off x="5580112" y="4941168"/>
              <a:ext cx="1944216" cy="1656184"/>
            </a:xfrm>
            <a:prstGeom prst="pentagon">
              <a:avLst/>
            </a:prstGeom>
            <a:solidFill>
              <a:srgbClr val="AF5D71"/>
            </a:solidFill>
            <a:ln>
              <a:solidFill>
                <a:srgbClr val="AF5D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Oblak 8"/>
            <p:cNvSpPr/>
            <p:nvPr/>
          </p:nvSpPr>
          <p:spPr>
            <a:xfrm>
              <a:off x="5723148" y="3389615"/>
              <a:ext cx="1656184" cy="3207737"/>
            </a:xfrm>
            <a:prstGeom prst="cloud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" name="Grupa 9"/>
          <p:cNvGrpSpPr/>
          <p:nvPr/>
        </p:nvGrpSpPr>
        <p:grpSpPr>
          <a:xfrm>
            <a:off x="467544" y="1350310"/>
            <a:ext cx="1296143" cy="4157380"/>
            <a:chOff x="3713775" y="188640"/>
            <a:chExt cx="1823561" cy="5274571"/>
          </a:xfrm>
        </p:grpSpPr>
        <p:sp>
          <p:nvSpPr>
            <p:cNvPr id="11" name="Pravokutnik 10"/>
            <p:cNvSpPr/>
            <p:nvPr/>
          </p:nvSpPr>
          <p:spPr>
            <a:xfrm>
              <a:off x="4067944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Pravokutnik 11"/>
            <p:cNvSpPr/>
            <p:nvPr/>
          </p:nvSpPr>
          <p:spPr>
            <a:xfrm>
              <a:off x="4860032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Dijagram toka: Odgoda 12"/>
            <p:cNvSpPr/>
            <p:nvPr/>
          </p:nvSpPr>
          <p:spPr>
            <a:xfrm rot="5400000">
              <a:off x="4062598" y="2924316"/>
              <a:ext cx="1116124" cy="1512168"/>
            </a:xfrm>
            <a:prstGeom prst="flowChartDelay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Pravokutnik s jednim odsječenim kutom 13"/>
            <p:cNvSpPr/>
            <p:nvPr/>
          </p:nvSpPr>
          <p:spPr>
            <a:xfrm>
              <a:off x="4848267" y="5314461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Pravokutnik s jednim odsječenim kutom 14"/>
            <p:cNvSpPr/>
            <p:nvPr/>
          </p:nvSpPr>
          <p:spPr>
            <a:xfrm flipH="1">
              <a:off x="3923928" y="5319195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3815915" y="188640"/>
              <a:ext cx="1420044" cy="2988332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Pravokutnik s kutom odsječenim s iste strane 16"/>
            <p:cNvSpPr/>
            <p:nvPr/>
          </p:nvSpPr>
          <p:spPr>
            <a:xfrm>
              <a:off x="3815915" y="1556792"/>
              <a:ext cx="1528057" cy="1620180"/>
            </a:xfrm>
            <a:prstGeom prst="snip2Same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Elipsa 17"/>
            <p:cNvSpPr/>
            <p:nvPr/>
          </p:nvSpPr>
          <p:spPr>
            <a:xfrm>
              <a:off x="4039883" y="378615"/>
              <a:ext cx="1080120" cy="144016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4103948" y="404664"/>
              <a:ext cx="972108" cy="432048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Paralelogram 19"/>
            <p:cNvSpPr/>
            <p:nvPr/>
          </p:nvSpPr>
          <p:spPr>
            <a:xfrm rot="276471">
              <a:off x="3713775" y="1570214"/>
              <a:ext cx="396044" cy="1538702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Paralelogram 20"/>
            <p:cNvSpPr/>
            <p:nvPr/>
          </p:nvSpPr>
          <p:spPr>
            <a:xfrm rot="21323529" flipH="1">
              <a:off x="5141292" y="1542075"/>
              <a:ext cx="396044" cy="1640038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428396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4776259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Odgoda 23"/>
            <p:cNvSpPr/>
            <p:nvPr/>
          </p:nvSpPr>
          <p:spPr>
            <a:xfrm rot="5400000">
              <a:off x="4291911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Odgoda 24"/>
            <p:cNvSpPr/>
            <p:nvPr/>
          </p:nvSpPr>
          <p:spPr>
            <a:xfrm rot="5400000">
              <a:off x="4758257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Prostoručno 25"/>
            <p:cNvSpPr/>
            <p:nvPr/>
          </p:nvSpPr>
          <p:spPr>
            <a:xfrm>
              <a:off x="4364639" y="1408597"/>
              <a:ext cx="450725" cy="240440"/>
            </a:xfrm>
            <a:custGeom>
              <a:avLst/>
              <a:gdLst>
                <a:gd name="connsiteX0" fmla="*/ 14240 w 450725"/>
                <a:gd name="connsiteY0" fmla="*/ 55136 h 240440"/>
                <a:gd name="connsiteX1" fmla="*/ 449669 w 450725"/>
                <a:gd name="connsiteY1" fmla="*/ 11593 h 240440"/>
                <a:gd name="connsiteX2" fmla="*/ 133983 w 450725"/>
                <a:gd name="connsiteY2" fmla="*/ 240193 h 240440"/>
                <a:gd name="connsiteX3" fmla="*/ 14240 w 450725"/>
                <a:gd name="connsiteY3" fmla="*/ 55136 h 24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725" h="240440">
                  <a:moveTo>
                    <a:pt x="14240" y="55136"/>
                  </a:moveTo>
                  <a:cubicBezTo>
                    <a:pt x="66854" y="17036"/>
                    <a:pt x="429712" y="-19250"/>
                    <a:pt x="449669" y="11593"/>
                  </a:cubicBezTo>
                  <a:cubicBezTo>
                    <a:pt x="469626" y="42436"/>
                    <a:pt x="201111" y="232936"/>
                    <a:pt x="133983" y="240193"/>
                  </a:cubicBezTo>
                  <a:cubicBezTo>
                    <a:pt x="66855" y="247450"/>
                    <a:pt x="-38374" y="93236"/>
                    <a:pt x="14240" y="55136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Zaobljeni pravokutnik 26"/>
          <p:cNvSpPr/>
          <p:nvPr/>
        </p:nvSpPr>
        <p:spPr>
          <a:xfrm>
            <a:off x="1894558" y="836712"/>
            <a:ext cx="5557762" cy="2230473"/>
          </a:xfrm>
          <a:prstGeom prst="roundRect">
            <a:avLst>
              <a:gd name="adj" fmla="val 1050"/>
            </a:avLst>
          </a:prstGeom>
          <a:solidFill>
            <a:schemeClr val="bg1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TekstniOkvir 27"/>
          <p:cNvSpPr txBox="1"/>
          <p:nvPr/>
        </p:nvSpPr>
        <p:spPr>
          <a:xfrm>
            <a:off x="3131840" y="980728"/>
            <a:ext cx="3024336" cy="369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latin typeface="Calisto MT" pitchFamily="18" charset="0"/>
              </a:rPr>
              <a:t>Pravo na obiteljsku skrb</a:t>
            </a:r>
            <a:endParaRPr lang="hr-HR" dirty="0">
              <a:latin typeface="Calisto MT" pitchFamily="18" charset="0"/>
            </a:endParaRPr>
          </a:p>
        </p:txBody>
      </p:sp>
      <p:sp>
        <p:nvSpPr>
          <p:cNvPr id="30" name="TekstniOkvir 29"/>
          <p:cNvSpPr txBox="1"/>
          <p:nvPr/>
        </p:nvSpPr>
        <p:spPr>
          <a:xfrm>
            <a:off x="1937625" y="1491784"/>
            <a:ext cx="54127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Calisto MT" pitchFamily="18" charset="0"/>
              </a:rPr>
              <a:t>Svako dijete ima pravo imati obitelj i biti sretno u njoj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Calisto MT" pitchFamily="18" charset="0"/>
              </a:rPr>
              <a:t>Jako je važno da je odnos između djece i roditelja dobar kako bi djeca imala sretnije odrastanje</a:t>
            </a:r>
          </a:p>
          <a:p>
            <a:pPr marL="285750" indent="-285750">
              <a:buFont typeface="Arial" pitchFamily="34" charset="0"/>
              <a:buChar char="•"/>
            </a:pPr>
            <a:endParaRPr lang="hr-HR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46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606" y="0"/>
            <a:ext cx="9580074" cy="6957392"/>
          </a:xfrm>
          <a:prstGeom prst="rect">
            <a:avLst/>
          </a:prstGeom>
        </p:spPr>
      </p:pic>
      <p:grpSp>
        <p:nvGrpSpPr>
          <p:cNvPr id="3" name="Grupa 2"/>
          <p:cNvGrpSpPr/>
          <p:nvPr/>
        </p:nvGrpSpPr>
        <p:grpSpPr>
          <a:xfrm>
            <a:off x="467544" y="1350310"/>
            <a:ext cx="1296143" cy="4157380"/>
            <a:chOff x="3713775" y="188640"/>
            <a:chExt cx="1823561" cy="5274571"/>
          </a:xfrm>
        </p:grpSpPr>
        <p:sp>
          <p:nvSpPr>
            <p:cNvPr id="4" name="Pravokutnik 3"/>
            <p:cNvSpPr/>
            <p:nvPr/>
          </p:nvSpPr>
          <p:spPr>
            <a:xfrm>
              <a:off x="4067944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4860032" y="4077072"/>
              <a:ext cx="216024" cy="129614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Dijagram toka: Odgoda 5"/>
            <p:cNvSpPr/>
            <p:nvPr/>
          </p:nvSpPr>
          <p:spPr>
            <a:xfrm rot="5400000">
              <a:off x="4062598" y="2924316"/>
              <a:ext cx="1116124" cy="1512168"/>
            </a:xfrm>
            <a:prstGeom prst="flowChartDelay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Pravokutnik s jednim odsječenim kutom 6"/>
            <p:cNvSpPr/>
            <p:nvPr/>
          </p:nvSpPr>
          <p:spPr>
            <a:xfrm>
              <a:off x="4848267" y="5314461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Pravokutnik s jednim odsječenim kutom 7"/>
            <p:cNvSpPr/>
            <p:nvPr/>
          </p:nvSpPr>
          <p:spPr>
            <a:xfrm flipH="1">
              <a:off x="3923928" y="5319195"/>
              <a:ext cx="360040" cy="144016"/>
            </a:xfrm>
            <a:prstGeom prst="snip1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Oblak 8"/>
            <p:cNvSpPr/>
            <p:nvPr/>
          </p:nvSpPr>
          <p:spPr>
            <a:xfrm>
              <a:off x="3815915" y="188640"/>
              <a:ext cx="1420044" cy="2988332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Pravokutnik s kutom odsječenim s iste strane 9"/>
            <p:cNvSpPr/>
            <p:nvPr/>
          </p:nvSpPr>
          <p:spPr>
            <a:xfrm>
              <a:off x="3815915" y="1556792"/>
              <a:ext cx="1528057" cy="1620180"/>
            </a:xfrm>
            <a:prstGeom prst="snip2Same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Elipsa 10"/>
            <p:cNvSpPr/>
            <p:nvPr/>
          </p:nvSpPr>
          <p:spPr>
            <a:xfrm>
              <a:off x="4039883" y="378615"/>
              <a:ext cx="1080120" cy="144016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Oblak 11"/>
            <p:cNvSpPr/>
            <p:nvPr/>
          </p:nvSpPr>
          <p:spPr>
            <a:xfrm>
              <a:off x="4103948" y="404664"/>
              <a:ext cx="972108" cy="432048"/>
            </a:xfrm>
            <a:prstGeom prst="clou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Paralelogram 12"/>
            <p:cNvSpPr/>
            <p:nvPr/>
          </p:nvSpPr>
          <p:spPr>
            <a:xfrm rot="276471">
              <a:off x="3713775" y="1570214"/>
              <a:ext cx="396044" cy="1538702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Paralelogram 13"/>
            <p:cNvSpPr/>
            <p:nvPr/>
          </p:nvSpPr>
          <p:spPr>
            <a:xfrm rot="21323529" flipH="1">
              <a:off x="5141292" y="1542075"/>
              <a:ext cx="396044" cy="1640038"/>
            </a:xfrm>
            <a:prstGeom prst="parallelogram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Elipsa 14"/>
            <p:cNvSpPr/>
            <p:nvPr/>
          </p:nvSpPr>
          <p:spPr>
            <a:xfrm>
              <a:off x="428396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Elipsa 15"/>
            <p:cNvSpPr/>
            <p:nvPr/>
          </p:nvSpPr>
          <p:spPr>
            <a:xfrm>
              <a:off x="4776259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Odgoda 16"/>
            <p:cNvSpPr/>
            <p:nvPr/>
          </p:nvSpPr>
          <p:spPr>
            <a:xfrm rot="5400000">
              <a:off x="4291911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Odgoda 17"/>
            <p:cNvSpPr/>
            <p:nvPr/>
          </p:nvSpPr>
          <p:spPr>
            <a:xfrm rot="5400000">
              <a:off x="4758257" y="965396"/>
              <a:ext cx="180020" cy="288032"/>
            </a:xfrm>
            <a:prstGeom prst="flowChartDelay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Prostoručno 18"/>
            <p:cNvSpPr/>
            <p:nvPr/>
          </p:nvSpPr>
          <p:spPr>
            <a:xfrm>
              <a:off x="4364639" y="1408597"/>
              <a:ext cx="450725" cy="240440"/>
            </a:xfrm>
            <a:custGeom>
              <a:avLst/>
              <a:gdLst>
                <a:gd name="connsiteX0" fmla="*/ 14240 w 450725"/>
                <a:gd name="connsiteY0" fmla="*/ 55136 h 240440"/>
                <a:gd name="connsiteX1" fmla="*/ 449669 w 450725"/>
                <a:gd name="connsiteY1" fmla="*/ 11593 h 240440"/>
                <a:gd name="connsiteX2" fmla="*/ 133983 w 450725"/>
                <a:gd name="connsiteY2" fmla="*/ 240193 h 240440"/>
                <a:gd name="connsiteX3" fmla="*/ 14240 w 450725"/>
                <a:gd name="connsiteY3" fmla="*/ 55136 h 24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725" h="240440">
                  <a:moveTo>
                    <a:pt x="14240" y="55136"/>
                  </a:moveTo>
                  <a:cubicBezTo>
                    <a:pt x="66854" y="17036"/>
                    <a:pt x="429712" y="-19250"/>
                    <a:pt x="449669" y="11593"/>
                  </a:cubicBezTo>
                  <a:cubicBezTo>
                    <a:pt x="469626" y="42436"/>
                    <a:pt x="201111" y="232936"/>
                    <a:pt x="133983" y="240193"/>
                  </a:cubicBezTo>
                  <a:cubicBezTo>
                    <a:pt x="66855" y="247450"/>
                    <a:pt x="-38374" y="93236"/>
                    <a:pt x="14240" y="55136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1557378" y="3389615"/>
            <a:ext cx="2258537" cy="3207737"/>
            <a:chOff x="1557378" y="3389615"/>
            <a:chExt cx="2258537" cy="3207737"/>
          </a:xfrm>
        </p:grpSpPr>
        <p:sp>
          <p:nvSpPr>
            <p:cNvPr id="21" name="Obični peterokut 20"/>
            <p:cNvSpPr/>
            <p:nvPr/>
          </p:nvSpPr>
          <p:spPr>
            <a:xfrm>
              <a:off x="1557378" y="4725144"/>
              <a:ext cx="2258537" cy="1872208"/>
            </a:xfrm>
            <a:prstGeom prst="pentagon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1966566" y="3429000"/>
              <a:ext cx="1440160" cy="223224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1894558" y="3389615"/>
              <a:ext cx="1584176" cy="1152128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4" name="Grupa 23"/>
          <p:cNvGrpSpPr/>
          <p:nvPr/>
        </p:nvGrpSpPr>
        <p:grpSpPr>
          <a:xfrm>
            <a:off x="5580112" y="3389615"/>
            <a:ext cx="1944216" cy="3207737"/>
            <a:chOff x="5580112" y="3389615"/>
            <a:chExt cx="1944216" cy="3207737"/>
          </a:xfrm>
        </p:grpSpPr>
        <p:sp>
          <p:nvSpPr>
            <p:cNvPr id="25" name="Obični peterokut 24"/>
            <p:cNvSpPr/>
            <p:nvPr/>
          </p:nvSpPr>
          <p:spPr>
            <a:xfrm>
              <a:off x="5580112" y="4941168"/>
              <a:ext cx="1944216" cy="1656184"/>
            </a:xfrm>
            <a:prstGeom prst="pentagon">
              <a:avLst/>
            </a:prstGeom>
            <a:solidFill>
              <a:srgbClr val="AF5D71"/>
            </a:solidFill>
            <a:ln>
              <a:solidFill>
                <a:srgbClr val="AF5D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Oblak 25"/>
            <p:cNvSpPr/>
            <p:nvPr/>
          </p:nvSpPr>
          <p:spPr>
            <a:xfrm>
              <a:off x="5723148" y="3389615"/>
              <a:ext cx="1656184" cy="3207737"/>
            </a:xfrm>
            <a:prstGeom prst="cloud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Zaobljeni pravokutnik 26"/>
          <p:cNvSpPr/>
          <p:nvPr/>
        </p:nvSpPr>
        <p:spPr>
          <a:xfrm>
            <a:off x="1894558" y="836712"/>
            <a:ext cx="5557762" cy="2230473"/>
          </a:xfrm>
          <a:prstGeom prst="roundRect">
            <a:avLst>
              <a:gd name="adj" fmla="val 1050"/>
            </a:avLst>
          </a:prstGeom>
          <a:solidFill>
            <a:schemeClr val="bg1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TekstniOkvir 27"/>
          <p:cNvSpPr txBox="1"/>
          <p:nvPr/>
        </p:nvSpPr>
        <p:spPr>
          <a:xfrm>
            <a:off x="3059832" y="9807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latin typeface="Calisto MT" pitchFamily="18" charset="0"/>
              </a:rPr>
              <a:t>Pravo na vlastito mišljenje</a:t>
            </a:r>
            <a:endParaRPr lang="hr-HR" dirty="0">
              <a:latin typeface="Calisto MT" pitchFamily="18" charset="0"/>
            </a:endParaRPr>
          </a:p>
        </p:txBody>
      </p:sp>
      <p:sp>
        <p:nvSpPr>
          <p:cNvPr id="29" name="TekstniOkvir 28"/>
          <p:cNvSpPr txBox="1"/>
          <p:nvPr/>
        </p:nvSpPr>
        <p:spPr>
          <a:xfrm>
            <a:off x="1934048" y="1411919"/>
            <a:ext cx="54127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Calisto MT" pitchFamily="18" charset="0"/>
              </a:rPr>
              <a:t>Sva djeca imaju pravo imati vlastito mišljenje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Calisto MT" pitchFamily="18" charset="0"/>
              </a:rPr>
              <a:t>A ako im se oduzima, djeca će početi misliti da njihovo mišljenje nije važno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Calisto MT" pitchFamily="18" charset="0"/>
              </a:rPr>
              <a:t>A svaki dobar prijatelj trebao bi prihvatiti mišljenje svog prijatelja, iako se ne slaže s njom</a:t>
            </a:r>
            <a:endParaRPr lang="hr-HR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07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wheel spokes="1"/>
      </p:transition>
    </mc:Choice>
    <mc:Fallback xmlns="">
      <p:transition spd="slow" advClick="0" advTm="4000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307</Words>
  <Application>Microsoft Office PowerPoint</Application>
  <PresentationFormat>Prikaz na zaslonu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Tema sustava Office</vt:lpstr>
      <vt:lpstr>Dječja prava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Dječja prava</dc:title>
  <dc:creator>Ramonja</dc:creator>
  <cp:lastModifiedBy>Ramonja</cp:lastModifiedBy>
  <cp:revision>17</cp:revision>
  <dcterms:created xsi:type="dcterms:W3CDTF">2017-10-20T14:51:22Z</dcterms:created>
  <dcterms:modified xsi:type="dcterms:W3CDTF">2017-10-22T17:38:02Z</dcterms:modified>
</cp:coreProperties>
</file>