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5252"/>
    <a:srgbClr val="6F67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2" autoAdjust="0"/>
    <p:restoredTop sz="94660"/>
  </p:normalViewPr>
  <p:slideViewPr>
    <p:cSldViewPr>
      <p:cViewPr varScale="1">
        <p:scale>
          <a:sx n="83" d="100"/>
          <a:sy n="83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78A-FF35-4613-A20F-5AB02DA193E7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837D-F8C4-4C3F-BA53-1903FCE55CA5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78A-FF35-4613-A20F-5AB02DA193E7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837D-F8C4-4C3F-BA53-1903FCE55CA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78A-FF35-4613-A20F-5AB02DA193E7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837D-F8C4-4C3F-BA53-1903FCE55CA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78A-FF35-4613-A20F-5AB02DA193E7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837D-F8C4-4C3F-BA53-1903FCE55CA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78A-FF35-4613-A20F-5AB02DA193E7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837D-F8C4-4C3F-BA53-1903FCE55CA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78A-FF35-4613-A20F-5AB02DA193E7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837D-F8C4-4C3F-BA53-1903FCE55CA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78A-FF35-4613-A20F-5AB02DA193E7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837D-F8C4-4C3F-BA53-1903FCE55CA5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78A-FF35-4613-A20F-5AB02DA193E7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837D-F8C4-4C3F-BA53-1903FCE55CA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78A-FF35-4613-A20F-5AB02DA193E7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837D-F8C4-4C3F-BA53-1903FCE55CA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78A-FF35-4613-A20F-5AB02DA193E7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837D-F8C4-4C3F-BA53-1903FCE55CA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78A-FF35-4613-A20F-5AB02DA193E7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837D-F8C4-4C3F-BA53-1903FCE55CA5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74578A-FF35-4613-A20F-5AB02DA193E7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68F837D-F8C4-4C3F-BA53-1903FCE55CA5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827584" y="404665"/>
            <a:ext cx="7175351" cy="2088231"/>
          </a:xfrm>
        </p:spPr>
        <p:txBody>
          <a:bodyPr/>
          <a:lstStyle/>
          <a:p>
            <a:pPr algn="ctr"/>
            <a:r>
              <a:rPr lang="hr-HR" sz="8000" dirty="0"/>
              <a:t>Dječja prava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060848"/>
            <a:ext cx="6480720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20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kutnik 22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7" name="Grupa 26"/>
          <p:cNvGrpSpPr/>
          <p:nvPr/>
        </p:nvGrpSpPr>
        <p:grpSpPr>
          <a:xfrm>
            <a:off x="2586944" y="1132052"/>
            <a:ext cx="2371725" cy="1506537"/>
            <a:chOff x="3087996" y="1592054"/>
            <a:chExt cx="2371725" cy="1506537"/>
          </a:xfrm>
        </p:grpSpPr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7996" y="1592054"/>
              <a:ext cx="2371725" cy="1506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" name="Pravokutnik 24"/>
            <p:cNvSpPr/>
            <p:nvPr/>
          </p:nvSpPr>
          <p:spPr>
            <a:xfrm>
              <a:off x="3109671" y="1912384"/>
              <a:ext cx="2222083" cy="276999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>
                <a:spcBef>
                  <a:spcPct val="20000"/>
                </a:spcBef>
                <a:spcAft>
                  <a:spcPts val="300"/>
                </a:spcAft>
                <a:buClr>
                  <a:srgbClr val="F14124">
                    <a:lumMod val="75000"/>
                  </a:srgbClr>
                </a:buClr>
                <a:buSzPct val="130000"/>
              </a:pPr>
              <a:r>
                <a:rPr lang="hr-HR" sz="1200" dirty="0">
                  <a:solidFill>
                    <a:srgbClr val="212745"/>
                  </a:solidFill>
                </a:rPr>
                <a:t>Znaš li koja su  dječja prava?</a:t>
              </a:r>
            </a:p>
          </p:txBody>
        </p:sp>
      </p:grpSp>
      <p:grpSp>
        <p:nvGrpSpPr>
          <p:cNvPr id="28" name="Grupa 27"/>
          <p:cNvGrpSpPr/>
          <p:nvPr/>
        </p:nvGrpSpPr>
        <p:grpSpPr>
          <a:xfrm>
            <a:off x="5529531" y="1508456"/>
            <a:ext cx="2340436" cy="1084856"/>
            <a:chOff x="5529531" y="1508456"/>
            <a:chExt cx="2340436" cy="1084856"/>
          </a:xfrm>
        </p:grpSpPr>
        <p:sp>
          <p:nvSpPr>
            <p:cNvPr id="24" name="Obični oblačić 23"/>
            <p:cNvSpPr/>
            <p:nvPr/>
          </p:nvSpPr>
          <p:spPr>
            <a:xfrm>
              <a:off x="5529531" y="1508456"/>
              <a:ext cx="2340436" cy="1084856"/>
            </a:xfrm>
            <a:prstGeom prst="cloudCallout">
              <a:avLst>
                <a:gd name="adj1" fmla="val -31095"/>
                <a:gd name="adj2" fmla="val 84072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Pravokutnik 25"/>
            <p:cNvSpPr/>
            <p:nvPr/>
          </p:nvSpPr>
          <p:spPr>
            <a:xfrm>
              <a:off x="5923305" y="1773885"/>
              <a:ext cx="1745040" cy="53707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>
                <a:spcBef>
                  <a:spcPct val="20000"/>
                </a:spcBef>
                <a:spcAft>
                  <a:spcPts val="300"/>
                </a:spcAft>
                <a:buClr>
                  <a:srgbClr val="F14124">
                    <a:lumMod val="75000"/>
                  </a:srgbClr>
                </a:buClr>
                <a:buSzPct val="130000"/>
              </a:pPr>
              <a:r>
                <a:rPr lang="hr-HR" sz="1200" dirty="0">
                  <a:solidFill>
                    <a:srgbClr val="212745"/>
                  </a:solidFill>
                </a:rPr>
                <a:t>Ne znam,ali voljela</a:t>
              </a:r>
            </a:p>
            <a:p>
              <a:pPr lvl="0">
                <a:spcBef>
                  <a:spcPct val="20000"/>
                </a:spcBef>
                <a:spcAft>
                  <a:spcPts val="300"/>
                </a:spcAft>
                <a:buClr>
                  <a:srgbClr val="F14124">
                    <a:lumMod val="75000"/>
                  </a:srgbClr>
                </a:buClr>
                <a:buSzPct val="130000"/>
              </a:pPr>
              <a:r>
                <a:rPr lang="hr-HR" sz="1200" dirty="0">
                  <a:solidFill>
                    <a:srgbClr val="212745"/>
                  </a:solidFill>
                </a:rPr>
                <a:t>bi ih saznat.</a:t>
              </a:r>
            </a:p>
          </p:txBody>
        </p:sp>
      </p:grpSp>
      <p:grpSp>
        <p:nvGrpSpPr>
          <p:cNvPr id="1042" name="Grupa 1041"/>
          <p:cNvGrpSpPr/>
          <p:nvPr/>
        </p:nvGrpSpPr>
        <p:grpSpPr>
          <a:xfrm>
            <a:off x="354902" y="260648"/>
            <a:ext cx="1512168" cy="1200464"/>
            <a:chOff x="354902" y="260648"/>
            <a:chExt cx="1512168" cy="1200464"/>
          </a:xfrm>
        </p:grpSpPr>
        <p:sp>
          <p:nvSpPr>
            <p:cNvPr id="1025" name="Zvijezda sa 7 krakova 1024"/>
            <p:cNvSpPr/>
            <p:nvPr/>
          </p:nvSpPr>
          <p:spPr>
            <a:xfrm>
              <a:off x="354902" y="260648"/>
              <a:ext cx="1512168" cy="1200464"/>
            </a:xfrm>
            <a:prstGeom prst="star7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41" name="Elipsa 1040"/>
            <p:cNvSpPr/>
            <p:nvPr/>
          </p:nvSpPr>
          <p:spPr>
            <a:xfrm>
              <a:off x="631618" y="548680"/>
              <a:ext cx="958736" cy="72008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9" name="Rectangle 8"/>
          <p:cNvSpPr/>
          <p:nvPr/>
        </p:nvSpPr>
        <p:spPr>
          <a:xfrm>
            <a:off x="2325350" y="260648"/>
            <a:ext cx="5544617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hr-HR" sz="2200" dirty="0">
                <a:solidFill>
                  <a:srgbClr val="FF0000"/>
                </a:solidFill>
              </a:rPr>
              <a:t>Jednog lijepog dana  Marko i Ana odluče ići zajedno u šetnju .</a:t>
            </a:r>
          </a:p>
        </p:txBody>
      </p:sp>
      <p:sp>
        <p:nvSpPr>
          <p:cNvPr id="13" name="Cloud Callout 12"/>
          <p:cNvSpPr/>
          <p:nvPr/>
        </p:nvSpPr>
        <p:spPr>
          <a:xfrm>
            <a:off x="2680232" y="2036688"/>
            <a:ext cx="1573399" cy="735562"/>
          </a:xfrm>
          <a:prstGeom prst="cloudCallout">
            <a:avLst>
              <a:gd name="adj1" fmla="val -30349"/>
              <a:gd name="adj2" fmla="val 89599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Bok!</a:t>
            </a:r>
            <a:endParaRPr lang="hr-HR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137" y="1975759"/>
            <a:ext cx="1603375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>
            <a:extLst>
              <a:ext uri="{FF2B5EF4-FFF2-40B4-BE49-F238E27FC236}">
                <a16:creationId xmlns="" xmlns:a16="http://schemas.microsoft.com/office/drawing/2014/main" id="{84E24AA2-DFCF-4537-BB2B-17CAA653E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270" y="3259096"/>
            <a:ext cx="1712913" cy="248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Slika 18">
            <a:extLst>
              <a:ext uri="{FF2B5EF4-FFF2-40B4-BE49-F238E27FC236}">
                <a16:creationId xmlns="" xmlns:a16="http://schemas.microsoft.com/office/drawing/2014/main" id="{C136102B-7408-4CAE-8AF6-FCF15BE056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3903" y="2996134"/>
            <a:ext cx="1432684" cy="271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38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75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25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750"/>
                            </p:stCondLst>
                            <p:childTnLst>
                              <p:par>
                                <p:cTn id="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25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270" y="3259096"/>
            <a:ext cx="1712913" cy="248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847" y="3082970"/>
            <a:ext cx="1431925" cy="271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74751"/>
            <a:ext cx="9251504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ični oblačić 3"/>
          <p:cNvSpPr/>
          <p:nvPr/>
        </p:nvSpPr>
        <p:spPr>
          <a:xfrm>
            <a:off x="5436096" y="908720"/>
            <a:ext cx="3168352" cy="1351271"/>
          </a:xfrm>
          <a:prstGeom prst="cloudCallout">
            <a:avLst>
              <a:gd name="adj1" fmla="val -61577"/>
              <a:gd name="adj2" fmla="val 10214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 err="1"/>
              <a:t>t</a:t>
            </a:r>
            <a:r>
              <a:rPr lang="hr-HR" sz="1200" dirty="0" err="1">
                <a:solidFill>
                  <a:schemeClr val="tx2"/>
                </a:solidFill>
              </a:rPr>
              <a:t>Zanima</a:t>
            </a:r>
            <a:r>
              <a:rPr lang="hr-HR" sz="1200" dirty="0">
                <a:solidFill>
                  <a:schemeClr val="tx2"/>
                </a:solidFill>
              </a:rPr>
              <a:t> me koja još prava imaju </a:t>
            </a:r>
            <a:r>
              <a:rPr lang="hr-HR" sz="1200" dirty="0" err="1">
                <a:solidFill>
                  <a:schemeClr val="tx2"/>
                </a:solidFill>
              </a:rPr>
              <a:t>djeca.Idemo</a:t>
            </a:r>
            <a:r>
              <a:rPr lang="hr-HR" sz="1200" dirty="0">
                <a:solidFill>
                  <a:schemeClr val="tx2"/>
                </a:solidFill>
              </a:rPr>
              <a:t> kod mene pa ćemo na internetu pronaći  još puno </a:t>
            </a:r>
            <a:r>
              <a:rPr lang="hr-HR" sz="1200" dirty="0" err="1">
                <a:solidFill>
                  <a:schemeClr val="tx2"/>
                </a:solidFill>
              </a:rPr>
              <a:t>dječijih</a:t>
            </a:r>
            <a:r>
              <a:rPr lang="hr-HR" sz="1200" dirty="0">
                <a:solidFill>
                  <a:schemeClr val="tx2"/>
                </a:solidFill>
              </a:rPr>
              <a:t> prava</a:t>
            </a:r>
            <a:endParaRPr lang="hr-HR" sz="1200" dirty="0"/>
          </a:p>
        </p:txBody>
      </p:sp>
      <p:sp>
        <p:nvSpPr>
          <p:cNvPr id="6" name="Zaobljeni pravokutni oblačić 5"/>
          <p:cNvSpPr/>
          <p:nvPr/>
        </p:nvSpPr>
        <p:spPr>
          <a:xfrm>
            <a:off x="1733537" y="764704"/>
            <a:ext cx="3024871" cy="1933333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Znam ih samo par te sam zapamtio u školi .To su:</a:t>
            </a:r>
          </a:p>
          <a:p>
            <a:pPr marL="285750" lvl="0" indent="-285750">
              <a:buFont typeface="Courier New" pitchFamily="49" charset="0"/>
              <a:buChar char="o"/>
            </a:pPr>
            <a:r>
              <a:rPr lang="hr-HR" sz="1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Pravo na život</a:t>
            </a:r>
          </a:p>
          <a:p>
            <a:pPr marL="285750" lvl="0" indent="-285750">
              <a:buFont typeface="Courier New" pitchFamily="49" charset="0"/>
              <a:buChar char="o"/>
            </a:pPr>
            <a:r>
              <a:rPr lang="hr-HR" sz="1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Pravo na obrazovanje</a:t>
            </a:r>
          </a:p>
          <a:p>
            <a:pPr marL="285750" lvl="0" indent="-285750">
              <a:buFont typeface="Courier New" pitchFamily="49" charset="0"/>
              <a:buChar char="o"/>
            </a:pPr>
            <a:r>
              <a:rPr lang="hr-HR" sz="1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Pravo na slobodno vrijeme i igru</a:t>
            </a:r>
          </a:p>
          <a:p>
            <a:pPr lvl="0"/>
            <a:endParaRPr lang="hr-HR" sz="14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/>
            <a:r>
              <a:rPr lang="hr-HR" sz="1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Smo sam ove zapamtio ,ali ima ih još puno pravila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96"/>
            <a:ext cx="1511300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46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75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750"/>
                            </p:stCondLst>
                            <p:childTnLst>
                              <p:par>
                                <p:cTn id="2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75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125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25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25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6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7775" y="-239893"/>
            <a:ext cx="9252520" cy="7269293"/>
            <a:chOff x="-108520" y="-238405"/>
            <a:chExt cx="9252520" cy="633670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8520" y="-238405"/>
              <a:ext cx="9252520" cy="6336703"/>
            </a:xfrm>
            <a:prstGeom prst="rect">
              <a:avLst/>
            </a:prstGeom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0419" y="332656"/>
              <a:ext cx="4834642" cy="3039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21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a 19">
            <a:extLst>
              <a:ext uri="{FF2B5EF4-FFF2-40B4-BE49-F238E27FC236}">
                <a16:creationId xmlns="" xmlns:a16="http://schemas.microsoft.com/office/drawing/2014/main" id="{515A4C2B-E7AD-423D-8900-A96933AC08CA}"/>
              </a:ext>
            </a:extLst>
          </p:cNvPr>
          <p:cNvGrpSpPr/>
          <p:nvPr/>
        </p:nvGrpSpPr>
        <p:grpSpPr>
          <a:xfrm>
            <a:off x="3421386" y="4371110"/>
            <a:ext cx="794667" cy="1650178"/>
            <a:chOff x="3509117" y="4398001"/>
            <a:chExt cx="794667" cy="1650178"/>
          </a:xfrm>
        </p:grpSpPr>
        <p:sp>
          <p:nvSpPr>
            <p:cNvPr id="10" name="Pravokutnik 9">
              <a:extLst>
                <a:ext uri="{FF2B5EF4-FFF2-40B4-BE49-F238E27FC236}">
                  <a16:creationId xmlns="" xmlns:a16="http://schemas.microsoft.com/office/drawing/2014/main" id="{6E32FF7B-3306-411A-9D1B-E244E935717F}"/>
                </a:ext>
              </a:extLst>
            </p:cNvPr>
            <p:cNvSpPr/>
            <p:nvPr/>
          </p:nvSpPr>
          <p:spPr>
            <a:xfrm>
              <a:off x="3527374" y="5318676"/>
              <a:ext cx="7200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Pravokutnik 10">
              <a:extLst>
                <a:ext uri="{FF2B5EF4-FFF2-40B4-BE49-F238E27FC236}">
                  <a16:creationId xmlns="" xmlns:a16="http://schemas.microsoft.com/office/drawing/2014/main" id="{746A903F-72AA-4840-89F5-186DFDB9403B}"/>
                </a:ext>
              </a:extLst>
            </p:cNvPr>
            <p:cNvSpPr/>
            <p:nvPr/>
          </p:nvSpPr>
          <p:spPr>
            <a:xfrm>
              <a:off x="4175448" y="5349534"/>
              <a:ext cx="77160" cy="4423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Elipsa 11">
              <a:extLst>
                <a:ext uri="{FF2B5EF4-FFF2-40B4-BE49-F238E27FC236}">
                  <a16:creationId xmlns="" xmlns:a16="http://schemas.microsoft.com/office/drawing/2014/main" id="{F71EF9A7-D374-4C6B-B5F9-7E0BBA1CAA18}"/>
                </a:ext>
              </a:extLst>
            </p:cNvPr>
            <p:cNvSpPr/>
            <p:nvPr/>
          </p:nvSpPr>
          <p:spPr>
            <a:xfrm>
              <a:off x="3509117" y="5822732"/>
              <a:ext cx="180530" cy="1985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Elipsa 12">
              <a:extLst>
                <a:ext uri="{FF2B5EF4-FFF2-40B4-BE49-F238E27FC236}">
                  <a16:creationId xmlns="" xmlns:a16="http://schemas.microsoft.com/office/drawing/2014/main" id="{1932231E-6DAC-4523-B11E-5C216F9F21B6}"/>
                </a:ext>
              </a:extLst>
            </p:cNvPr>
            <p:cNvSpPr/>
            <p:nvPr/>
          </p:nvSpPr>
          <p:spPr>
            <a:xfrm>
              <a:off x="4175448" y="5822732"/>
              <a:ext cx="128336" cy="22544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18" name="Pravokutnik 17">
              <a:extLst>
                <a:ext uri="{FF2B5EF4-FFF2-40B4-BE49-F238E27FC236}">
                  <a16:creationId xmlns="" xmlns:a16="http://schemas.microsoft.com/office/drawing/2014/main" id="{2AD8EE03-BD22-4993-93A8-8164DB05F2D7}"/>
                </a:ext>
              </a:extLst>
            </p:cNvPr>
            <p:cNvSpPr/>
            <p:nvPr/>
          </p:nvSpPr>
          <p:spPr>
            <a:xfrm>
              <a:off x="3509117" y="5205518"/>
              <a:ext cx="792088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Pravokutnik 18">
              <a:extLst>
                <a:ext uri="{FF2B5EF4-FFF2-40B4-BE49-F238E27FC236}">
                  <a16:creationId xmlns="" xmlns:a16="http://schemas.microsoft.com/office/drawing/2014/main" id="{A46B8FA6-4495-4860-BFC2-5C612A7768C0}"/>
                </a:ext>
              </a:extLst>
            </p:cNvPr>
            <p:cNvSpPr/>
            <p:nvPr/>
          </p:nvSpPr>
          <p:spPr>
            <a:xfrm>
              <a:off x="4133401" y="4398001"/>
              <a:ext cx="161253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34" name="Picture 2">
            <a:extLst>
              <a:ext uri="{FF2B5EF4-FFF2-40B4-BE49-F238E27FC236}">
                <a16:creationId xmlns="" xmlns:a16="http://schemas.microsoft.com/office/drawing/2014/main" id="{F3B399AE-2CF7-4ACD-B2C5-6EF7F83C8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768" y="3547399"/>
            <a:ext cx="1712913" cy="248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Slika 34">
            <a:extLst>
              <a:ext uri="{FF2B5EF4-FFF2-40B4-BE49-F238E27FC236}">
                <a16:creationId xmlns="" xmlns:a16="http://schemas.microsoft.com/office/drawing/2014/main" id="{46D2EDA4-18F4-4B49-91EF-E6471E912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0761" y="3302236"/>
            <a:ext cx="1432684" cy="2719052"/>
          </a:xfrm>
          <a:prstGeom prst="rect">
            <a:avLst/>
          </a:prstGeom>
        </p:spPr>
      </p:pic>
      <p:sp>
        <p:nvSpPr>
          <p:cNvPr id="37" name="Oblačić za misli: oblak 36">
            <a:extLst>
              <a:ext uri="{FF2B5EF4-FFF2-40B4-BE49-F238E27FC236}">
                <a16:creationId xmlns="" xmlns:a16="http://schemas.microsoft.com/office/drawing/2014/main" id="{48C26CCB-8E12-47F1-884D-652CE9E1BFDF}"/>
              </a:ext>
            </a:extLst>
          </p:cNvPr>
          <p:cNvSpPr/>
          <p:nvPr/>
        </p:nvSpPr>
        <p:spPr>
          <a:xfrm>
            <a:off x="5220072" y="1038263"/>
            <a:ext cx="2808312" cy="1872208"/>
          </a:xfrm>
          <a:prstGeom prst="cloudCallout">
            <a:avLst>
              <a:gd name="adj1" fmla="val -52694"/>
              <a:gd name="adj2" fmla="val 66433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Zaključila sam da nijednom djetetu ne smiju biti uskraćena</a:t>
            </a:r>
          </a:p>
        </p:txBody>
      </p:sp>
      <p:sp>
        <p:nvSpPr>
          <p:cNvPr id="39" name="Oblačić za misli: oblak 38">
            <a:extLst>
              <a:ext uri="{FF2B5EF4-FFF2-40B4-BE49-F238E27FC236}">
                <a16:creationId xmlns="" xmlns:a16="http://schemas.microsoft.com/office/drawing/2014/main" id="{64F276D0-4394-4C02-B782-510020E97C8A}"/>
              </a:ext>
            </a:extLst>
          </p:cNvPr>
          <p:cNvSpPr/>
          <p:nvPr/>
        </p:nvSpPr>
        <p:spPr>
          <a:xfrm>
            <a:off x="755576" y="1604366"/>
            <a:ext cx="1731231" cy="1152128"/>
          </a:xfrm>
          <a:prstGeom prst="cloudCallout">
            <a:avLst>
              <a:gd name="adj1" fmla="val 74043"/>
              <a:gd name="adj2" fmla="val 116264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Slažem se!</a:t>
            </a:r>
          </a:p>
        </p:txBody>
      </p:sp>
      <p:grpSp>
        <p:nvGrpSpPr>
          <p:cNvPr id="47" name="Grupa 46">
            <a:extLst>
              <a:ext uri="{FF2B5EF4-FFF2-40B4-BE49-F238E27FC236}">
                <a16:creationId xmlns="" xmlns:a16="http://schemas.microsoft.com/office/drawing/2014/main" id="{AA2C9D6B-32C3-495A-B135-BFA5442F24BC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Pravokutnik 1">
              <a:extLst>
                <a:ext uri="{FF2B5EF4-FFF2-40B4-BE49-F238E27FC236}">
                  <a16:creationId xmlns="" xmlns:a16="http://schemas.microsoft.com/office/drawing/2014/main" id="{B2E562E1-7335-49BC-BFB6-51B193EA0795}"/>
                </a:ext>
              </a:extLst>
            </p:cNvPr>
            <p:cNvSpPr/>
            <p:nvPr/>
          </p:nvSpPr>
          <p:spPr>
            <a:xfrm>
              <a:off x="0" y="6021288"/>
              <a:ext cx="9144000" cy="836712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36" name="Grupa 35">
              <a:extLst>
                <a:ext uri="{FF2B5EF4-FFF2-40B4-BE49-F238E27FC236}">
                  <a16:creationId xmlns="" xmlns:a16="http://schemas.microsoft.com/office/drawing/2014/main" id="{D9FEE1E7-60EE-462C-86CB-DBF968566871}"/>
                </a:ext>
              </a:extLst>
            </p:cNvPr>
            <p:cNvGrpSpPr/>
            <p:nvPr/>
          </p:nvGrpSpPr>
          <p:grpSpPr>
            <a:xfrm>
              <a:off x="0" y="4401045"/>
              <a:ext cx="2555776" cy="1620243"/>
              <a:chOff x="0" y="4401045"/>
              <a:chExt cx="2555776" cy="1620243"/>
            </a:xfrm>
          </p:grpSpPr>
          <p:sp>
            <p:nvSpPr>
              <p:cNvPr id="5" name="Pravokutnik 4">
                <a:extLst>
                  <a:ext uri="{FF2B5EF4-FFF2-40B4-BE49-F238E27FC236}">
                    <a16:creationId xmlns="" xmlns:a16="http://schemas.microsoft.com/office/drawing/2014/main" id="{5679C195-0ABE-4AE2-91DB-04058C9A4C11}"/>
                  </a:ext>
                </a:extLst>
              </p:cNvPr>
              <p:cNvSpPr/>
              <p:nvPr/>
            </p:nvSpPr>
            <p:spPr>
              <a:xfrm>
                <a:off x="0" y="4401045"/>
                <a:ext cx="2555776" cy="836712"/>
              </a:xfrm>
              <a:prstGeom prst="rect">
                <a:avLst/>
              </a:prstGeom>
              <a:solidFill>
                <a:srgbClr val="6F676B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" name="Pravokutnik 5">
                <a:extLst>
                  <a:ext uri="{FF2B5EF4-FFF2-40B4-BE49-F238E27FC236}">
                    <a16:creationId xmlns="" xmlns:a16="http://schemas.microsoft.com/office/drawing/2014/main" id="{328356B4-E813-4C9F-A12C-F6A513741C50}"/>
                  </a:ext>
                </a:extLst>
              </p:cNvPr>
              <p:cNvSpPr/>
              <p:nvPr/>
            </p:nvSpPr>
            <p:spPr>
              <a:xfrm>
                <a:off x="0" y="5229200"/>
                <a:ext cx="179512" cy="792088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" name="Pravokutnik 6">
                <a:extLst>
                  <a:ext uri="{FF2B5EF4-FFF2-40B4-BE49-F238E27FC236}">
                    <a16:creationId xmlns="" xmlns:a16="http://schemas.microsoft.com/office/drawing/2014/main" id="{A756B6EF-29C2-40BE-924E-A833AF4C34C2}"/>
                  </a:ext>
                </a:extLst>
              </p:cNvPr>
              <p:cNvSpPr/>
              <p:nvPr/>
            </p:nvSpPr>
            <p:spPr>
              <a:xfrm>
                <a:off x="2267744" y="5229200"/>
                <a:ext cx="179512" cy="792088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46" name="Grupa 45">
              <a:extLst>
                <a:ext uri="{FF2B5EF4-FFF2-40B4-BE49-F238E27FC236}">
                  <a16:creationId xmlns="" xmlns:a16="http://schemas.microsoft.com/office/drawing/2014/main" id="{414FD53C-0EAD-49B3-8CF3-DD4DA6A20340}"/>
                </a:ext>
              </a:extLst>
            </p:cNvPr>
            <p:cNvGrpSpPr/>
            <p:nvPr/>
          </p:nvGrpSpPr>
          <p:grpSpPr>
            <a:xfrm>
              <a:off x="3607490" y="0"/>
              <a:ext cx="1282036" cy="1501966"/>
              <a:chOff x="3817430" y="0"/>
              <a:chExt cx="1282036" cy="1501966"/>
            </a:xfrm>
          </p:grpSpPr>
          <p:grpSp>
            <p:nvGrpSpPr>
              <p:cNvPr id="33" name="Grupa 32">
                <a:extLst>
                  <a:ext uri="{FF2B5EF4-FFF2-40B4-BE49-F238E27FC236}">
                    <a16:creationId xmlns="" xmlns:a16="http://schemas.microsoft.com/office/drawing/2014/main" id="{BB17EB33-ADE6-49E6-87EC-1D2D650135CC}"/>
                  </a:ext>
                </a:extLst>
              </p:cNvPr>
              <p:cNvGrpSpPr/>
              <p:nvPr/>
            </p:nvGrpSpPr>
            <p:grpSpPr>
              <a:xfrm>
                <a:off x="4133401" y="0"/>
                <a:ext cx="706064" cy="1232248"/>
                <a:chOff x="3750408" y="0"/>
                <a:chExt cx="706064" cy="1232248"/>
              </a:xfrm>
            </p:grpSpPr>
            <p:sp>
              <p:nvSpPr>
                <p:cNvPr id="21" name="Pravokutnik 20">
                  <a:extLst>
                    <a:ext uri="{FF2B5EF4-FFF2-40B4-BE49-F238E27FC236}">
                      <a16:creationId xmlns="" xmlns:a16="http://schemas.microsoft.com/office/drawing/2014/main" id="{E7D00662-FD2A-4E65-AACA-5952AF90645A}"/>
                    </a:ext>
                  </a:extLst>
                </p:cNvPr>
                <p:cNvSpPr/>
                <p:nvPr/>
              </p:nvSpPr>
              <p:spPr>
                <a:xfrm>
                  <a:off x="4031432" y="0"/>
                  <a:ext cx="144016" cy="47667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grpSp>
              <p:nvGrpSpPr>
                <p:cNvPr id="32" name="Grupa 31">
                  <a:extLst>
                    <a:ext uri="{FF2B5EF4-FFF2-40B4-BE49-F238E27FC236}">
                      <a16:creationId xmlns="" xmlns:a16="http://schemas.microsoft.com/office/drawing/2014/main" id="{63C84C59-6010-4BFF-9248-6565D0CE15A4}"/>
                    </a:ext>
                  </a:extLst>
                </p:cNvPr>
                <p:cNvGrpSpPr/>
                <p:nvPr/>
              </p:nvGrpSpPr>
              <p:grpSpPr>
                <a:xfrm>
                  <a:off x="3750408" y="476672"/>
                  <a:ext cx="706064" cy="755576"/>
                  <a:chOff x="3757416" y="452212"/>
                  <a:chExt cx="706064" cy="755576"/>
                </a:xfrm>
                <a:solidFill>
                  <a:srgbClr val="FFFF00"/>
                </a:solidFill>
              </p:grpSpPr>
              <p:sp>
                <p:nvSpPr>
                  <p:cNvPr id="22" name="Luk 21">
                    <a:extLst>
                      <a:ext uri="{FF2B5EF4-FFF2-40B4-BE49-F238E27FC236}">
                        <a16:creationId xmlns="" xmlns:a16="http://schemas.microsoft.com/office/drawing/2014/main" id="{BEFA56E7-C53B-4859-B545-235D7C1A5B72}"/>
                      </a:ext>
                    </a:extLst>
                  </p:cNvPr>
                  <p:cNvSpPr/>
                  <p:nvPr/>
                </p:nvSpPr>
                <p:spPr>
                  <a:xfrm rot="17479612">
                    <a:off x="3487640" y="721988"/>
                    <a:ext cx="755576" cy="216024"/>
                  </a:xfrm>
                  <a:prstGeom prst="arc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23" name="Luk 22">
                    <a:extLst>
                      <a:ext uri="{FF2B5EF4-FFF2-40B4-BE49-F238E27FC236}">
                        <a16:creationId xmlns="" xmlns:a16="http://schemas.microsoft.com/office/drawing/2014/main" id="{967721BE-1AB1-4F85-8EA9-C20A22457E9C}"/>
                      </a:ext>
                    </a:extLst>
                  </p:cNvPr>
                  <p:cNvSpPr/>
                  <p:nvPr/>
                </p:nvSpPr>
                <p:spPr>
                  <a:xfrm>
                    <a:off x="3887416" y="474532"/>
                    <a:ext cx="576064" cy="696398"/>
                  </a:xfrm>
                  <a:prstGeom prst="arc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cxnSp>
                <p:nvCxnSpPr>
                  <p:cNvPr id="25" name="Ravni poveznik 24">
                    <a:extLst>
                      <a:ext uri="{FF2B5EF4-FFF2-40B4-BE49-F238E27FC236}">
                        <a16:creationId xmlns="" xmlns:a16="http://schemas.microsoft.com/office/drawing/2014/main" id="{2FECCC89-DBDE-4DD3-84EF-FFC5D8F437C0}"/>
                      </a:ext>
                    </a:extLst>
                  </p:cNvPr>
                  <p:cNvCxnSpPr>
                    <a:cxnSpLocks/>
                    <a:stCxn id="23" idx="2"/>
                    <a:endCxn id="22" idx="0"/>
                  </p:cNvCxnSpPr>
                  <p:nvPr/>
                </p:nvCxnSpPr>
                <p:spPr>
                  <a:xfrm flipH="1" flipV="1">
                    <a:off x="3764813" y="790717"/>
                    <a:ext cx="698667" cy="32014"/>
                  </a:xfrm>
                  <a:prstGeom prst="line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41" name="Ravni poveznik 40">
                <a:extLst>
                  <a:ext uri="{FF2B5EF4-FFF2-40B4-BE49-F238E27FC236}">
                    <a16:creationId xmlns="" xmlns:a16="http://schemas.microsoft.com/office/drawing/2014/main" id="{D707C49C-FEBE-4B11-B050-9668549DDB34}"/>
                  </a:ext>
                </a:extLst>
              </p:cNvPr>
              <p:cNvCxnSpPr>
                <a:stCxn id="22" idx="0"/>
              </p:cNvCxnSpPr>
              <p:nvPr/>
            </p:nvCxnSpPr>
            <p:spPr>
              <a:xfrm flipH="1">
                <a:off x="3817430" y="815177"/>
                <a:ext cx="323368" cy="525591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avni poveznik 42">
                <a:extLst>
                  <a:ext uri="{FF2B5EF4-FFF2-40B4-BE49-F238E27FC236}">
                    <a16:creationId xmlns="" xmlns:a16="http://schemas.microsoft.com/office/drawing/2014/main" id="{4C7B8E3A-32D6-4058-8DD5-4248A73D9EFA}"/>
                  </a:ext>
                </a:extLst>
              </p:cNvPr>
              <p:cNvCxnSpPr>
                <a:stCxn id="23" idx="1"/>
              </p:cNvCxnSpPr>
              <p:nvPr/>
            </p:nvCxnSpPr>
            <p:spPr>
              <a:xfrm flipH="1">
                <a:off x="4497761" y="847191"/>
                <a:ext cx="53672" cy="654775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vni poveznik 44">
                <a:extLst>
                  <a:ext uri="{FF2B5EF4-FFF2-40B4-BE49-F238E27FC236}">
                    <a16:creationId xmlns="" xmlns:a16="http://schemas.microsoft.com/office/drawing/2014/main" id="{2ACB9D3E-4E91-43D3-9989-532E640F7088}"/>
                  </a:ext>
                </a:extLst>
              </p:cNvPr>
              <p:cNvCxnSpPr>
                <a:stCxn id="23" idx="2"/>
              </p:cNvCxnSpPr>
              <p:nvPr/>
            </p:nvCxnSpPr>
            <p:spPr>
              <a:xfrm>
                <a:off x="4839465" y="847191"/>
                <a:ext cx="260001" cy="413012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7" name="Grupa 56">
            <a:extLst>
              <a:ext uri="{FF2B5EF4-FFF2-40B4-BE49-F238E27FC236}">
                <a16:creationId xmlns="" xmlns:a16="http://schemas.microsoft.com/office/drawing/2014/main" id="{B82BE15D-09C8-488F-8566-403CA923D5DC}"/>
              </a:ext>
            </a:extLst>
          </p:cNvPr>
          <p:cNvGrpSpPr/>
          <p:nvPr/>
        </p:nvGrpSpPr>
        <p:grpSpPr>
          <a:xfrm>
            <a:off x="7288181" y="3325320"/>
            <a:ext cx="1763688" cy="2692161"/>
            <a:chOff x="7360116" y="3315682"/>
            <a:chExt cx="1763688" cy="2692161"/>
          </a:xfrm>
        </p:grpSpPr>
        <p:sp>
          <p:nvSpPr>
            <p:cNvPr id="48" name="Pravokutnik 47">
              <a:extLst>
                <a:ext uri="{FF2B5EF4-FFF2-40B4-BE49-F238E27FC236}">
                  <a16:creationId xmlns="" xmlns:a16="http://schemas.microsoft.com/office/drawing/2014/main" id="{640CC81C-1E8A-44D9-B58B-2EB9FCDD3B30}"/>
                </a:ext>
              </a:extLst>
            </p:cNvPr>
            <p:cNvSpPr/>
            <p:nvPr/>
          </p:nvSpPr>
          <p:spPr>
            <a:xfrm>
              <a:off x="7360116" y="3315682"/>
              <a:ext cx="1763688" cy="2692161"/>
            </a:xfrm>
            <a:prstGeom prst="rect">
              <a:avLst/>
            </a:prstGeom>
            <a:solidFill>
              <a:srgbClr val="84525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grpSp>
          <p:nvGrpSpPr>
            <p:cNvPr id="54" name="Grupa 53">
              <a:extLst>
                <a:ext uri="{FF2B5EF4-FFF2-40B4-BE49-F238E27FC236}">
                  <a16:creationId xmlns="" xmlns:a16="http://schemas.microsoft.com/office/drawing/2014/main" id="{57B1AA33-6108-4783-9F25-7D8586B1D84A}"/>
                </a:ext>
              </a:extLst>
            </p:cNvPr>
            <p:cNvGrpSpPr/>
            <p:nvPr/>
          </p:nvGrpSpPr>
          <p:grpSpPr>
            <a:xfrm>
              <a:off x="7888679" y="3315682"/>
              <a:ext cx="706134" cy="2692161"/>
              <a:chOff x="7888679" y="3315682"/>
              <a:chExt cx="706134" cy="2692161"/>
            </a:xfrm>
          </p:grpSpPr>
          <p:cxnSp>
            <p:nvCxnSpPr>
              <p:cNvPr id="50" name="Ravni poveznik 49">
                <a:extLst>
                  <a:ext uri="{FF2B5EF4-FFF2-40B4-BE49-F238E27FC236}">
                    <a16:creationId xmlns="" xmlns:a16="http://schemas.microsoft.com/office/drawing/2014/main" id="{C4190C16-6B37-4FDF-A165-14015AB79DED}"/>
                  </a:ext>
                </a:extLst>
              </p:cNvPr>
              <p:cNvCxnSpPr>
                <a:cxnSpLocks/>
                <a:stCxn id="48" idx="0"/>
                <a:endCxn id="48" idx="2"/>
              </p:cNvCxnSpPr>
              <p:nvPr/>
            </p:nvCxnSpPr>
            <p:spPr>
              <a:xfrm>
                <a:off x="8241960" y="3315682"/>
                <a:ext cx="0" cy="2692161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Elipsa 51">
                <a:extLst>
                  <a:ext uri="{FF2B5EF4-FFF2-40B4-BE49-F238E27FC236}">
                    <a16:creationId xmlns="" xmlns:a16="http://schemas.microsoft.com/office/drawing/2014/main" id="{AA91FF91-466C-40C9-99B9-B9819723BDE6}"/>
                  </a:ext>
                </a:extLst>
              </p:cNvPr>
              <p:cNvSpPr/>
              <p:nvPr/>
            </p:nvSpPr>
            <p:spPr>
              <a:xfrm>
                <a:off x="7888679" y="4414690"/>
                <a:ext cx="216024" cy="2520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3" name="Elipsa 52">
                <a:extLst>
                  <a:ext uri="{FF2B5EF4-FFF2-40B4-BE49-F238E27FC236}">
                    <a16:creationId xmlns="" xmlns:a16="http://schemas.microsoft.com/office/drawing/2014/main" id="{89C79BA3-B2F9-41B1-999D-F644CEDA727A}"/>
                  </a:ext>
                </a:extLst>
              </p:cNvPr>
              <p:cNvSpPr/>
              <p:nvPr/>
            </p:nvSpPr>
            <p:spPr>
              <a:xfrm>
                <a:off x="8419610" y="4433334"/>
                <a:ext cx="175203" cy="233447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3789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25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9" grpId="0" animBg="1"/>
      <p:bldP spid="3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ksplozija: 8 točaka 1">
            <a:extLst>
              <a:ext uri="{FF2B5EF4-FFF2-40B4-BE49-F238E27FC236}">
                <a16:creationId xmlns="" xmlns:a16="http://schemas.microsoft.com/office/drawing/2014/main" id="{FCD0EBEF-8CA8-492C-B950-59667F89BD1D}"/>
              </a:ext>
            </a:extLst>
          </p:cNvPr>
          <p:cNvSpPr/>
          <p:nvPr/>
        </p:nvSpPr>
        <p:spPr>
          <a:xfrm>
            <a:off x="755576" y="476672"/>
            <a:ext cx="7992888" cy="5760640"/>
          </a:xfrm>
          <a:prstGeom prst="irregularSeal1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/>
              <a:t>kraj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2987824" y="6324788"/>
            <a:ext cx="5618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Prezentaciju izradili: Lucija </a:t>
            </a:r>
            <a:r>
              <a:rPr lang="hr-HR" dirty="0" err="1" smtClean="0"/>
              <a:t>Ravenščak</a:t>
            </a:r>
            <a:r>
              <a:rPr lang="hr-HR" dirty="0" smtClean="0"/>
              <a:t> i Filip </a:t>
            </a:r>
            <a:r>
              <a:rPr lang="hr-HR" dirty="0" err="1" smtClean="0"/>
              <a:t>Podanr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0754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Mlazno strujanje">
  <a:themeElements>
    <a:clrScheme name="Plava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lazno strujanj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lazno strujanj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9219850</TotalTime>
  <Words>105</Words>
  <Application>Microsoft Office PowerPoint</Application>
  <PresentationFormat>Prikaz na zaslonu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Mlazno strujanje</vt:lpstr>
      <vt:lpstr>Dječja prava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Dječja prava</dc:title>
  <dc:creator>OŠ Z. i F. Otočac</dc:creator>
  <cp:lastModifiedBy>OŠ Z. i F. Otočac</cp:lastModifiedBy>
  <cp:revision>28</cp:revision>
  <dcterms:created xsi:type="dcterms:W3CDTF">2000-04-01T23:05:12Z</dcterms:created>
  <dcterms:modified xsi:type="dcterms:W3CDTF">2017-10-24T12:44:28Z</dcterms:modified>
</cp:coreProperties>
</file>